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1"/>
  </p:notesMasterIdLst>
  <p:sldIdLst>
    <p:sldId id="262" r:id="rId2"/>
    <p:sldId id="304" r:id="rId3"/>
    <p:sldId id="354" r:id="rId4"/>
    <p:sldId id="355" r:id="rId5"/>
    <p:sldId id="356" r:id="rId6"/>
    <p:sldId id="353" r:id="rId7"/>
    <p:sldId id="322" r:id="rId8"/>
    <p:sldId id="357" r:id="rId9"/>
    <p:sldId id="358" r:id="rId10"/>
    <p:sldId id="360" r:id="rId11"/>
    <p:sldId id="361" r:id="rId12"/>
    <p:sldId id="316" r:id="rId13"/>
    <p:sldId id="323" r:id="rId14"/>
    <p:sldId id="324" r:id="rId15"/>
    <p:sldId id="307" r:id="rId16"/>
    <p:sldId id="308" r:id="rId17"/>
    <p:sldId id="318" r:id="rId18"/>
    <p:sldId id="319" r:id="rId19"/>
    <p:sldId id="320" r:id="rId20"/>
    <p:sldId id="309" r:id="rId21"/>
    <p:sldId id="362" r:id="rId22"/>
    <p:sldId id="363" r:id="rId23"/>
    <p:sldId id="364" r:id="rId24"/>
    <p:sldId id="365" r:id="rId25"/>
    <p:sldId id="366" r:id="rId26"/>
    <p:sldId id="367" r:id="rId27"/>
    <p:sldId id="315" r:id="rId28"/>
    <p:sldId id="305" r:id="rId29"/>
    <p:sldId id="263" r:id="rId30"/>
    <p:sldId id="306" r:id="rId31"/>
    <p:sldId id="317" r:id="rId32"/>
    <p:sldId id="321" r:id="rId33"/>
    <p:sldId id="310" r:id="rId34"/>
    <p:sldId id="325" r:id="rId35"/>
    <p:sldId id="326" r:id="rId36"/>
    <p:sldId id="311" r:id="rId37"/>
    <p:sldId id="312" r:id="rId38"/>
    <p:sldId id="369" r:id="rId39"/>
    <p:sldId id="368" r:id="rId40"/>
    <p:sldId id="370" r:id="rId41"/>
    <p:sldId id="313" r:id="rId42"/>
    <p:sldId id="371" r:id="rId43"/>
    <p:sldId id="314" r:id="rId44"/>
    <p:sldId id="377" r:id="rId45"/>
    <p:sldId id="376" r:id="rId46"/>
    <p:sldId id="378" r:id="rId47"/>
    <p:sldId id="380" r:id="rId48"/>
    <p:sldId id="381" r:id="rId49"/>
    <p:sldId id="382"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et" id="{15202A74-163D-4B71-BBA8-E2FCD164262F}">
          <p14:sldIdLst/>
        </p14:section>
        <p14:section name="Git , GitHub and GitLab" id="{EDC95974-1AD4-4D85-85F8-2AF9769CF73F}">
          <p14:sldIdLst>
            <p14:sldId id="262"/>
            <p14:sldId id="304"/>
            <p14:sldId id="354"/>
            <p14:sldId id="355"/>
            <p14:sldId id="356"/>
            <p14:sldId id="353"/>
            <p14:sldId id="322"/>
            <p14:sldId id="357"/>
            <p14:sldId id="358"/>
            <p14:sldId id="360"/>
            <p14:sldId id="361"/>
            <p14:sldId id="316"/>
            <p14:sldId id="323"/>
            <p14:sldId id="324"/>
            <p14:sldId id="307"/>
            <p14:sldId id="308"/>
            <p14:sldId id="318"/>
            <p14:sldId id="319"/>
            <p14:sldId id="320"/>
            <p14:sldId id="309"/>
            <p14:sldId id="362"/>
            <p14:sldId id="363"/>
            <p14:sldId id="364"/>
            <p14:sldId id="365"/>
            <p14:sldId id="366"/>
            <p14:sldId id="367"/>
            <p14:sldId id="315"/>
            <p14:sldId id="305"/>
            <p14:sldId id="263"/>
            <p14:sldId id="306"/>
            <p14:sldId id="317"/>
            <p14:sldId id="321"/>
            <p14:sldId id="310"/>
            <p14:sldId id="325"/>
            <p14:sldId id="326"/>
            <p14:sldId id="311"/>
            <p14:sldId id="312"/>
            <p14:sldId id="369"/>
            <p14:sldId id="368"/>
            <p14:sldId id="370"/>
            <p14:sldId id="313"/>
            <p14:sldId id="371"/>
            <p14:sldId id="314"/>
            <p14:sldId id="377"/>
            <p14:sldId id="376"/>
            <p14:sldId id="378"/>
            <p14:sldId id="380"/>
            <p14:sldId id="381"/>
            <p14:sldId id="38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6931" autoAdjust="0"/>
  </p:normalViewPr>
  <p:slideViewPr>
    <p:cSldViewPr snapToGrid="0">
      <p:cViewPr varScale="1">
        <p:scale>
          <a:sx n="79" d="100"/>
          <a:sy n="79" d="100"/>
        </p:scale>
        <p:origin x="870" y="54"/>
      </p:cViewPr>
      <p:guideLst/>
    </p:cSldViewPr>
  </p:slideViewPr>
  <p:notesTextViewPr>
    <p:cViewPr>
      <p:scale>
        <a:sx n="1" d="1"/>
        <a:sy n="1" d="1"/>
      </p:scale>
      <p:origin x="0" y="0"/>
    </p:cViewPr>
  </p:notesTextViewPr>
  <p:sorterViewPr>
    <p:cViewPr>
      <p:scale>
        <a:sx n="100" d="100"/>
        <a:sy n="100" d="100"/>
      </p:scale>
      <p:origin x="0" y="-2166"/>
    </p:cViewPr>
  </p:sorterViewPr>
  <p:notesViewPr>
    <p:cSldViewPr snapToGrid="0">
      <p:cViewPr varScale="1">
        <p:scale>
          <a:sx n="65" d="100"/>
          <a:sy n="65" d="100"/>
        </p:scale>
        <p:origin x="2796" y="6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775AAE-0936-40B9-ACF9-A981EEF95D23}" type="datetimeFigureOut">
              <a:rPr lang="en-US" smtClean="0"/>
              <a:t>4/27/2021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7B1F30-39B2-4CE2-8EF3-91F3179569A5}" type="slidenum">
              <a:rPr lang="en-US" smtClean="0"/>
              <a:t>‹#›</a:t>
            </a:fld>
            <a:endParaRPr lang="en-US"/>
          </a:p>
        </p:txBody>
      </p:sp>
    </p:spTree>
    <p:extLst>
      <p:ext uri="{BB962C8B-B14F-4D97-AF65-F5344CB8AC3E}">
        <p14:creationId xmlns:p14="http://schemas.microsoft.com/office/powerpoint/2010/main" val="3319242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a:t>
            </a:fld>
            <a:endParaRPr lang="en-US"/>
          </a:p>
        </p:txBody>
      </p:sp>
    </p:spTree>
    <p:extLst>
      <p:ext uri="{BB962C8B-B14F-4D97-AF65-F5344CB8AC3E}">
        <p14:creationId xmlns:p14="http://schemas.microsoft.com/office/powerpoint/2010/main" val="39575576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10</a:t>
            </a:fld>
            <a:endParaRPr lang="en-US"/>
          </a:p>
        </p:txBody>
      </p:sp>
    </p:spTree>
    <p:extLst>
      <p:ext uri="{BB962C8B-B14F-4D97-AF65-F5344CB8AC3E}">
        <p14:creationId xmlns:p14="http://schemas.microsoft.com/office/powerpoint/2010/main" val="15951622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11</a:t>
            </a:fld>
            <a:endParaRPr lang="en-US"/>
          </a:p>
        </p:txBody>
      </p:sp>
    </p:spTree>
    <p:extLst>
      <p:ext uri="{BB962C8B-B14F-4D97-AF65-F5344CB8AC3E}">
        <p14:creationId xmlns:p14="http://schemas.microsoft.com/office/powerpoint/2010/main" val="657998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12</a:t>
            </a:fld>
            <a:endParaRPr lang="en-US"/>
          </a:p>
        </p:txBody>
      </p:sp>
    </p:spTree>
    <p:extLst>
      <p:ext uri="{BB962C8B-B14F-4D97-AF65-F5344CB8AC3E}">
        <p14:creationId xmlns:p14="http://schemas.microsoft.com/office/powerpoint/2010/main" val="2044027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13</a:t>
            </a:fld>
            <a:endParaRPr lang="en-US"/>
          </a:p>
        </p:txBody>
      </p:sp>
    </p:spTree>
    <p:extLst>
      <p:ext uri="{BB962C8B-B14F-4D97-AF65-F5344CB8AC3E}">
        <p14:creationId xmlns:p14="http://schemas.microsoft.com/office/powerpoint/2010/main" val="586764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14</a:t>
            </a:fld>
            <a:endParaRPr lang="en-US"/>
          </a:p>
        </p:txBody>
      </p:sp>
    </p:spTree>
    <p:extLst>
      <p:ext uri="{BB962C8B-B14F-4D97-AF65-F5344CB8AC3E}">
        <p14:creationId xmlns:p14="http://schemas.microsoft.com/office/powerpoint/2010/main" val="2742107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15</a:t>
            </a:fld>
            <a:endParaRPr lang="en-US"/>
          </a:p>
        </p:txBody>
      </p:sp>
    </p:spTree>
    <p:extLst>
      <p:ext uri="{BB962C8B-B14F-4D97-AF65-F5344CB8AC3E}">
        <p14:creationId xmlns:p14="http://schemas.microsoft.com/office/powerpoint/2010/main" val="11657152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16</a:t>
            </a:fld>
            <a:endParaRPr lang="en-US"/>
          </a:p>
        </p:txBody>
      </p:sp>
    </p:spTree>
    <p:extLst>
      <p:ext uri="{BB962C8B-B14F-4D97-AF65-F5344CB8AC3E}">
        <p14:creationId xmlns:p14="http://schemas.microsoft.com/office/powerpoint/2010/main" val="1488753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17</a:t>
            </a:fld>
            <a:endParaRPr lang="en-US"/>
          </a:p>
        </p:txBody>
      </p:sp>
    </p:spTree>
    <p:extLst>
      <p:ext uri="{BB962C8B-B14F-4D97-AF65-F5344CB8AC3E}">
        <p14:creationId xmlns:p14="http://schemas.microsoft.com/office/powerpoint/2010/main" val="29119404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18</a:t>
            </a:fld>
            <a:endParaRPr lang="en-US"/>
          </a:p>
        </p:txBody>
      </p:sp>
    </p:spTree>
    <p:extLst>
      <p:ext uri="{BB962C8B-B14F-4D97-AF65-F5344CB8AC3E}">
        <p14:creationId xmlns:p14="http://schemas.microsoft.com/office/powerpoint/2010/main" val="2419726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19</a:t>
            </a:fld>
            <a:endParaRPr lang="en-US"/>
          </a:p>
        </p:txBody>
      </p:sp>
    </p:spTree>
    <p:extLst>
      <p:ext uri="{BB962C8B-B14F-4D97-AF65-F5344CB8AC3E}">
        <p14:creationId xmlns:p14="http://schemas.microsoft.com/office/powerpoint/2010/main" val="35527672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من نمی دانم که این عملکرد خسته کننده چه می کند و چگونه و چرا کار می کند. اما مهم به نظر می رسد لطفا آن را لمس نکنید</a:t>
            </a:r>
            <a:r>
              <a:rPr lang="en-US" dirty="0" smtClean="0"/>
              <a:t>.</a:t>
            </a:r>
          </a:p>
          <a:p>
            <a:pPr algn="r" rtl="1"/>
            <a:r>
              <a:rPr lang="fa-IR" dirty="0" smtClean="0"/>
              <a:t>نظر خوب برای ارائه با کیفیت بالا ضروری است</a:t>
            </a:r>
            <a:r>
              <a:rPr lang="en-US" dirty="0" smtClean="0"/>
              <a:t>. </a:t>
            </a:r>
            <a:r>
              <a:rPr lang="fa-IR" dirty="0" smtClean="0"/>
              <a:t> بله</a:t>
            </a:r>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2</a:t>
            </a:fld>
            <a:endParaRPr lang="en-US"/>
          </a:p>
        </p:txBody>
      </p:sp>
    </p:spTree>
    <p:extLst>
      <p:ext uri="{BB962C8B-B14F-4D97-AF65-F5344CB8AC3E}">
        <p14:creationId xmlns:p14="http://schemas.microsoft.com/office/powerpoint/2010/main" val="2069049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20</a:t>
            </a:fld>
            <a:endParaRPr lang="en-US"/>
          </a:p>
        </p:txBody>
      </p:sp>
    </p:spTree>
    <p:extLst>
      <p:ext uri="{BB962C8B-B14F-4D97-AF65-F5344CB8AC3E}">
        <p14:creationId xmlns:p14="http://schemas.microsoft.com/office/powerpoint/2010/main" val="2773427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21</a:t>
            </a:fld>
            <a:endParaRPr lang="en-US"/>
          </a:p>
        </p:txBody>
      </p:sp>
    </p:spTree>
    <p:extLst>
      <p:ext uri="{BB962C8B-B14F-4D97-AF65-F5344CB8AC3E}">
        <p14:creationId xmlns:p14="http://schemas.microsoft.com/office/powerpoint/2010/main" val="8140861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22</a:t>
            </a:fld>
            <a:endParaRPr lang="en-US"/>
          </a:p>
        </p:txBody>
      </p:sp>
    </p:spTree>
    <p:extLst>
      <p:ext uri="{BB962C8B-B14F-4D97-AF65-F5344CB8AC3E}">
        <p14:creationId xmlns:p14="http://schemas.microsoft.com/office/powerpoint/2010/main" val="41431966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23</a:t>
            </a:fld>
            <a:endParaRPr lang="en-US"/>
          </a:p>
        </p:txBody>
      </p:sp>
    </p:spTree>
    <p:extLst>
      <p:ext uri="{BB962C8B-B14F-4D97-AF65-F5344CB8AC3E}">
        <p14:creationId xmlns:p14="http://schemas.microsoft.com/office/powerpoint/2010/main" val="287922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24</a:t>
            </a:fld>
            <a:endParaRPr lang="en-US"/>
          </a:p>
        </p:txBody>
      </p:sp>
    </p:spTree>
    <p:extLst>
      <p:ext uri="{BB962C8B-B14F-4D97-AF65-F5344CB8AC3E}">
        <p14:creationId xmlns:p14="http://schemas.microsoft.com/office/powerpoint/2010/main" val="41981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25</a:t>
            </a:fld>
            <a:endParaRPr lang="en-US"/>
          </a:p>
        </p:txBody>
      </p:sp>
    </p:spTree>
    <p:extLst>
      <p:ext uri="{BB962C8B-B14F-4D97-AF65-F5344CB8AC3E}">
        <p14:creationId xmlns:p14="http://schemas.microsoft.com/office/powerpoint/2010/main" val="41604429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26</a:t>
            </a:fld>
            <a:endParaRPr lang="en-US"/>
          </a:p>
        </p:txBody>
      </p:sp>
    </p:spTree>
    <p:extLst>
      <p:ext uri="{BB962C8B-B14F-4D97-AF65-F5344CB8AC3E}">
        <p14:creationId xmlns:p14="http://schemas.microsoft.com/office/powerpoint/2010/main" val="7175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27</a:t>
            </a:fld>
            <a:endParaRPr lang="en-US"/>
          </a:p>
        </p:txBody>
      </p:sp>
    </p:spTree>
    <p:extLst>
      <p:ext uri="{BB962C8B-B14F-4D97-AF65-F5344CB8AC3E}">
        <p14:creationId xmlns:p14="http://schemas.microsoft.com/office/powerpoint/2010/main" val="16605190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28</a:t>
            </a:fld>
            <a:endParaRPr lang="en-US"/>
          </a:p>
        </p:txBody>
      </p:sp>
    </p:spTree>
    <p:extLst>
      <p:ext uri="{BB962C8B-B14F-4D97-AF65-F5344CB8AC3E}">
        <p14:creationId xmlns:p14="http://schemas.microsoft.com/office/powerpoint/2010/main" val="29271195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29</a:t>
            </a:fld>
            <a:endParaRPr lang="en-US"/>
          </a:p>
        </p:txBody>
      </p:sp>
    </p:spTree>
    <p:extLst>
      <p:ext uri="{BB962C8B-B14F-4D97-AF65-F5344CB8AC3E}">
        <p14:creationId xmlns:p14="http://schemas.microsoft.com/office/powerpoint/2010/main" val="2461861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3</a:t>
            </a:fld>
            <a:endParaRPr lang="en-US"/>
          </a:p>
        </p:txBody>
      </p:sp>
    </p:spTree>
    <p:extLst>
      <p:ext uri="{BB962C8B-B14F-4D97-AF65-F5344CB8AC3E}">
        <p14:creationId xmlns:p14="http://schemas.microsoft.com/office/powerpoint/2010/main" val="11725213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30</a:t>
            </a:fld>
            <a:endParaRPr lang="en-US"/>
          </a:p>
        </p:txBody>
      </p:sp>
    </p:spTree>
    <p:extLst>
      <p:ext uri="{BB962C8B-B14F-4D97-AF65-F5344CB8AC3E}">
        <p14:creationId xmlns:p14="http://schemas.microsoft.com/office/powerpoint/2010/main" val="4160375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31</a:t>
            </a:fld>
            <a:endParaRPr lang="en-US"/>
          </a:p>
        </p:txBody>
      </p:sp>
    </p:spTree>
    <p:extLst>
      <p:ext uri="{BB962C8B-B14F-4D97-AF65-F5344CB8AC3E}">
        <p14:creationId xmlns:p14="http://schemas.microsoft.com/office/powerpoint/2010/main" val="1618335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32</a:t>
            </a:fld>
            <a:endParaRPr lang="en-US"/>
          </a:p>
        </p:txBody>
      </p:sp>
    </p:spTree>
    <p:extLst>
      <p:ext uri="{BB962C8B-B14F-4D97-AF65-F5344CB8AC3E}">
        <p14:creationId xmlns:p14="http://schemas.microsoft.com/office/powerpoint/2010/main" val="4447894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33</a:t>
            </a:fld>
            <a:endParaRPr lang="en-US"/>
          </a:p>
        </p:txBody>
      </p:sp>
    </p:spTree>
    <p:extLst>
      <p:ext uri="{BB962C8B-B14F-4D97-AF65-F5344CB8AC3E}">
        <p14:creationId xmlns:p14="http://schemas.microsoft.com/office/powerpoint/2010/main" val="30025766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34</a:t>
            </a:fld>
            <a:endParaRPr lang="en-US"/>
          </a:p>
        </p:txBody>
      </p:sp>
    </p:spTree>
    <p:extLst>
      <p:ext uri="{BB962C8B-B14F-4D97-AF65-F5344CB8AC3E}">
        <p14:creationId xmlns:p14="http://schemas.microsoft.com/office/powerpoint/2010/main" val="2665821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35</a:t>
            </a:fld>
            <a:endParaRPr lang="en-US"/>
          </a:p>
        </p:txBody>
      </p:sp>
    </p:spTree>
    <p:extLst>
      <p:ext uri="{BB962C8B-B14F-4D97-AF65-F5344CB8AC3E}">
        <p14:creationId xmlns:p14="http://schemas.microsoft.com/office/powerpoint/2010/main" val="4955844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36</a:t>
            </a:fld>
            <a:endParaRPr lang="en-US"/>
          </a:p>
        </p:txBody>
      </p:sp>
    </p:spTree>
    <p:extLst>
      <p:ext uri="{BB962C8B-B14F-4D97-AF65-F5344CB8AC3E}">
        <p14:creationId xmlns:p14="http://schemas.microsoft.com/office/powerpoint/2010/main" val="14205946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37</a:t>
            </a:fld>
            <a:endParaRPr lang="en-US"/>
          </a:p>
        </p:txBody>
      </p:sp>
    </p:spTree>
    <p:extLst>
      <p:ext uri="{BB962C8B-B14F-4D97-AF65-F5344CB8AC3E}">
        <p14:creationId xmlns:p14="http://schemas.microsoft.com/office/powerpoint/2010/main" val="811340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38</a:t>
            </a:fld>
            <a:endParaRPr lang="en-US"/>
          </a:p>
        </p:txBody>
      </p:sp>
    </p:spTree>
    <p:extLst>
      <p:ext uri="{BB962C8B-B14F-4D97-AF65-F5344CB8AC3E}">
        <p14:creationId xmlns:p14="http://schemas.microsoft.com/office/powerpoint/2010/main" val="35452638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39</a:t>
            </a:fld>
            <a:endParaRPr lang="en-US"/>
          </a:p>
        </p:txBody>
      </p:sp>
    </p:spTree>
    <p:extLst>
      <p:ext uri="{BB962C8B-B14F-4D97-AF65-F5344CB8AC3E}">
        <p14:creationId xmlns:p14="http://schemas.microsoft.com/office/powerpoint/2010/main" val="26802215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4</a:t>
            </a:fld>
            <a:endParaRPr lang="en-US"/>
          </a:p>
        </p:txBody>
      </p:sp>
    </p:spTree>
    <p:extLst>
      <p:ext uri="{BB962C8B-B14F-4D97-AF65-F5344CB8AC3E}">
        <p14:creationId xmlns:p14="http://schemas.microsoft.com/office/powerpoint/2010/main" val="4206411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40</a:t>
            </a:fld>
            <a:endParaRPr lang="en-US"/>
          </a:p>
        </p:txBody>
      </p:sp>
    </p:spTree>
    <p:extLst>
      <p:ext uri="{BB962C8B-B14F-4D97-AF65-F5344CB8AC3E}">
        <p14:creationId xmlns:p14="http://schemas.microsoft.com/office/powerpoint/2010/main" val="1230461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41</a:t>
            </a:fld>
            <a:endParaRPr lang="en-US"/>
          </a:p>
        </p:txBody>
      </p:sp>
    </p:spTree>
    <p:extLst>
      <p:ext uri="{BB962C8B-B14F-4D97-AF65-F5344CB8AC3E}">
        <p14:creationId xmlns:p14="http://schemas.microsoft.com/office/powerpoint/2010/main" val="2090899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42</a:t>
            </a:fld>
            <a:endParaRPr lang="en-US"/>
          </a:p>
        </p:txBody>
      </p:sp>
    </p:spTree>
    <p:extLst>
      <p:ext uri="{BB962C8B-B14F-4D97-AF65-F5344CB8AC3E}">
        <p14:creationId xmlns:p14="http://schemas.microsoft.com/office/powerpoint/2010/main" val="377888350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43</a:t>
            </a:fld>
            <a:endParaRPr lang="en-US"/>
          </a:p>
        </p:txBody>
      </p:sp>
    </p:spTree>
    <p:extLst>
      <p:ext uri="{BB962C8B-B14F-4D97-AF65-F5344CB8AC3E}">
        <p14:creationId xmlns:p14="http://schemas.microsoft.com/office/powerpoint/2010/main" val="36933608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44</a:t>
            </a:fld>
            <a:endParaRPr lang="en-US"/>
          </a:p>
        </p:txBody>
      </p:sp>
    </p:spTree>
    <p:extLst>
      <p:ext uri="{BB962C8B-B14F-4D97-AF65-F5344CB8AC3E}">
        <p14:creationId xmlns:p14="http://schemas.microsoft.com/office/powerpoint/2010/main" val="1766650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45</a:t>
            </a:fld>
            <a:endParaRPr lang="en-US"/>
          </a:p>
        </p:txBody>
      </p:sp>
    </p:spTree>
    <p:extLst>
      <p:ext uri="{BB962C8B-B14F-4D97-AF65-F5344CB8AC3E}">
        <p14:creationId xmlns:p14="http://schemas.microsoft.com/office/powerpoint/2010/main" val="304601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46</a:t>
            </a:fld>
            <a:endParaRPr lang="en-US"/>
          </a:p>
        </p:txBody>
      </p:sp>
    </p:spTree>
    <p:extLst>
      <p:ext uri="{BB962C8B-B14F-4D97-AF65-F5344CB8AC3E}">
        <p14:creationId xmlns:p14="http://schemas.microsoft.com/office/powerpoint/2010/main" val="606795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47</a:t>
            </a:fld>
            <a:endParaRPr lang="en-US"/>
          </a:p>
        </p:txBody>
      </p:sp>
    </p:spTree>
    <p:extLst>
      <p:ext uri="{BB962C8B-B14F-4D97-AF65-F5344CB8AC3E}">
        <p14:creationId xmlns:p14="http://schemas.microsoft.com/office/powerpoint/2010/main" val="25404286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48</a:t>
            </a:fld>
            <a:endParaRPr lang="en-US"/>
          </a:p>
        </p:txBody>
      </p:sp>
    </p:spTree>
    <p:extLst>
      <p:ext uri="{BB962C8B-B14F-4D97-AF65-F5344CB8AC3E}">
        <p14:creationId xmlns:p14="http://schemas.microsoft.com/office/powerpoint/2010/main" val="36473759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A7666ED7-631A-46AF-B451-227D0A8685A0}" type="slidenum">
              <a:rPr lang="en-US"/>
              <a:t>49</a:t>
            </a:fld>
            <a:endParaRPr lang="en-US"/>
          </a:p>
        </p:txBody>
      </p:sp>
    </p:spTree>
    <p:extLst>
      <p:ext uri="{BB962C8B-B14F-4D97-AF65-F5344CB8AC3E}">
        <p14:creationId xmlns:p14="http://schemas.microsoft.com/office/powerpoint/2010/main" val="2502538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fa-IR" dirty="0" smtClean="0"/>
              <a:t>• روشی برای مدیریت پرونده ها و دایرکتوری ها</a:t>
            </a:r>
            <a:endParaRPr lang="en-US" dirty="0" smtClean="0"/>
          </a:p>
          <a:p>
            <a:pPr algn="r" rtl="1"/>
            <a:r>
              <a:rPr lang="fa-IR" dirty="0" smtClean="0"/>
              <a:t>• تغییرات را با گذشت زمان پیگیری کنید</a:t>
            </a:r>
            <a:endParaRPr lang="en-US" dirty="0" smtClean="0"/>
          </a:p>
          <a:p>
            <a:pPr algn="r" rtl="1"/>
            <a:r>
              <a:rPr lang="fa-IR" dirty="0" smtClean="0"/>
              <a:t>• نسخه های قبلی را به یاد بیاورید</a:t>
            </a:r>
            <a:endParaRPr lang="en-US" dirty="0" smtClean="0"/>
          </a:p>
          <a:p>
            <a:pPr algn="r" rtl="1"/>
            <a:r>
              <a:rPr lang="fa-IR" dirty="0" smtClean="0"/>
              <a:t>• "کنترل منبع" زیرمجموعه </a:t>
            </a:r>
            <a:r>
              <a:rPr lang="en-US" dirty="0" smtClean="0"/>
              <a:t>VCS </a:t>
            </a:r>
            <a:r>
              <a:rPr lang="fa-IR" dirty="0" smtClean="0"/>
              <a:t>است.</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5</a:t>
            </a:fld>
            <a:endParaRPr lang="en-US"/>
          </a:p>
        </p:txBody>
      </p:sp>
    </p:spTree>
    <p:extLst>
      <p:ext uri="{BB962C8B-B14F-4D97-AF65-F5344CB8AC3E}">
        <p14:creationId xmlns:p14="http://schemas.microsoft.com/office/powerpoint/2010/main" val="3795344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6</a:t>
            </a:fld>
            <a:endParaRPr lang="en-US"/>
          </a:p>
        </p:txBody>
      </p:sp>
    </p:spTree>
    <p:extLst>
      <p:ext uri="{BB962C8B-B14F-4D97-AF65-F5344CB8AC3E}">
        <p14:creationId xmlns:p14="http://schemas.microsoft.com/office/powerpoint/2010/main" val="16241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7</a:t>
            </a:fld>
            <a:endParaRPr lang="en-US"/>
          </a:p>
        </p:txBody>
      </p:sp>
    </p:spTree>
    <p:extLst>
      <p:ext uri="{BB962C8B-B14F-4D97-AF65-F5344CB8AC3E}">
        <p14:creationId xmlns:p14="http://schemas.microsoft.com/office/powerpoint/2010/main" val="102610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8</a:t>
            </a:fld>
            <a:endParaRPr lang="en-US"/>
          </a:p>
        </p:txBody>
      </p:sp>
    </p:spTree>
    <p:extLst>
      <p:ext uri="{BB962C8B-B14F-4D97-AF65-F5344CB8AC3E}">
        <p14:creationId xmlns:p14="http://schemas.microsoft.com/office/powerpoint/2010/main" val="1358925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Git is  VCM</a:t>
            </a:r>
            <a:r>
              <a:rPr lang="en-US" baseline="0" dirty="0" smtClean="0"/>
              <a:t> : Version Control Manager</a:t>
            </a:r>
            <a:endParaRPr lang="en-US" dirty="0"/>
          </a:p>
        </p:txBody>
      </p:sp>
      <p:sp>
        <p:nvSpPr>
          <p:cNvPr id="4" name="Slide Number Placeholder 3"/>
          <p:cNvSpPr>
            <a:spLocks noGrp="1"/>
          </p:cNvSpPr>
          <p:nvPr>
            <p:ph type="sldNum" sz="quarter" idx="10"/>
          </p:nvPr>
        </p:nvSpPr>
        <p:spPr/>
        <p:txBody>
          <a:bodyPr/>
          <a:lstStyle/>
          <a:p>
            <a:fld id="{A7666ED7-631A-46AF-B451-227D0A8685A0}" type="slidenum">
              <a:rPr lang="en-US"/>
              <a:t>9</a:t>
            </a:fld>
            <a:endParaRPr lang="en-US"/>
          </a:p>
        </p:txBody>
      </p:sp>
    </p:spTree>
    <p:extLst>
      <p:ext uri="{BB962C8B-B14F-4D97-AF65-F5344CB8AC3E}">
        <p14:creationId xmlns:p14="http://schemas.microsoft.com/office/powerpoint/2010/main" val="36819107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6C117F-5CCF-4837-BE5F-2B92066CAFAF}"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4EB90BD-B6CE-46B7-997F-7313B992CCDC}"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DB9D11F-B188-461D-B23F-39381795C052}"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D4B24536-994D-4021-A283-9F449C0DB509}" type="datetimeFigureOut">
              <a:rPr lang="en-US" dirty="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3CBBBB78-C96F-47B7-AB17-D852CA960AC9}" type="datetimeFigureOut">
              <a:rPr lang="en-US" dirty="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6178E61D-D431-422C-9764-11DAFE33AB63}" type="datetimeFigureOut">
              <a:rPr lang="en-US" dirty="0"/>
              <a:t>4/27/2021</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0578ACC-22D6-47C1-A373-4FD133E34F3C}" type="datetimeFigureOut">
              <a:rPr lang="en-US" dirty="0"/>
              <a:t>4/27/2021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dirty="0"/>
              <a:t>4/27/2021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dirty="0"/>
              <a:t>4/27/2021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D24A7AC-904D-4781-85BA-7D10C17ED021}" type="datetimeFigureOut">
              <a:rPr lang="en-US" dirty="0"/>
              <a:t>4/27/2021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31444B-B92B-4E27-8C94-BB93EAF5CB18}"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63EFA5E-FA76-400D-B3DC-F0BA90E6D107}" type="datetimeFigureOut">
              <a:rPr lang="en-US" dirty="0"/>
              <a:t>4/27/2021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D6E9DEC-419B-4CC5-A080-3B06BD5A8291}" type="datetimeFigureOut">
              <a:rPr lang="en-US" dirty="0"/>
              <a:t>4/27/2021</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eb.archive.org/web/20100821122603/http:/www.ohloh.net/repositories/compare" TargetMode="External"/><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hyperlink" Target="https://www.openhub.net/repositories/compare" TargetMode="External"/><Relationship Id="rId5" Type="http://schemas.openxmlformats.org/officeDocument/2006/relationships/hyperlink" Target="http://www.ohloh.net/repositories/compare" TargetMode="External"/><Relationship Id="rId4" Type="http://schemas.openxmlformats.org/officeDocument/2006/relationships/hyperlink" Target="http://web.archive.org/web/20110519195626/http:/www.ohloh.net/repositories/compare"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26.emf"/></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8.emf"/><Relationship Id="rId4" Type="http://schemas.openxmlformats.org/officeDocument/2006/relationships/image" Target="../media/image27.emf"/></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9.emf"/></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30.emf"/></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34.emf"/></Relationships>
</file>

<file path=ppt/slides/_rels/slide2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37.emf"/><Relationship Id="rId4" Type="http://schemas.openxmlformats.org/officeDocument/2006/relationships/image" Target="../media/image36.emf"/></Relationships>
</file>

<file path=ppt/slides/_rels/slide28.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5.xml"/><Relationship Id="rId4" Type="http://schemas.openxmlformats.org/officeDocument/2006/relationships/hyperlink" Target="http://172.26.0.24:3129/"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0.xml"/><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4.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5.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8.png"/><Relationship Id="rId4" Type="http://schemas.openxmlformats.org/officeDocument/2006/relationships/image" Target="../media/image57.png"/></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notesSlide" Target="../notesSlides/notesSlide48.xml"/><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emf"/></Relationships>
</file>

<file path=ppt/slides/_rels/slide4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Git , GitHub and GitLab</a:t>
            </a:r>
            <a:endParaRPr lang="en-US" dirty="0"/>
          </a:p>
        </p:txBody>
      </p:sp>
      <p:sp>
        <p:nvSpPr>
          <p:cNvPr id="3" name="Text Placeholder 2"/>
          <p:cNvSpPr>
            <a:spLocks noGrp="1"/>
          </p:cNvSpPr>
          <p:nvPr>
            <p:ph type="subTitle" idx="1"/>
          </p:nvPr>
        </p:nvSpPr>
        <p:spPr>
          <a:xfrm>
            <a:off x="680322" y="4394039"/>
            <a:ext cx="8144134" cy="1519081"/>
          </a:xfrm>
        </p:spPr>
        <p:txBody>
          <a:bodyPr>
            <a:normAutofit lnSpcReduction="10000"/>
          </a:bodyPr>
          <a:lstStyle/>
          <a:p>
            <a:pPr rtl="1"/>
            <a:r>
              <a:rPr lang="fa-IR" dirty="0" smtClean="0">
                <a:cs typeface="B Nazanin" panose="00000400000000000000" pitchFamily="2" charset="-78"/>
              </a:rPr>
              <a:t>عنوان دوره : آموزش گیت ، گیت هاب و گیت لب</a:t>
            </a:r>
          </a:p>
          <a:p>
            <a:pPr rtl="1"/>
            <a:r>
              <a:rPr lang="fa-IR" dirty="0" smtClean="0">
                <a:cs typeface="B Nazanin" panose="00000400000000000000" pitchFamily="2" charset="-78"/>
              </a:rPr>
              <a:t>تنظیم کننده : محمد اخوان صالح</a:t>
            </a:r>
          </a:p>
          <a:p>
            <a:pPr rtl="1"/>
            <a:r>
              <a:rPr lang="fa-IR" dirty="0" smtClean="0">
                <a:cs typeface="B Nazanin" panose="00000400000000000000" pitchFamily="2" charset="-78"/>
              </a:rPr>
              <a:t>شرکت مهرکام پارس</a:t>
            </a:r>
          </a:p>
          <a:p>
            <a:pPr rtl="1"/>
            <a:r>
              <a:rPr lang="fa-IR" dirty="0" smtClean="0">
                <a:cs typeface="B Nazanin" panose="00000400000000000000" pitchFamily="2" charset="-78"/>
              </a:rPr>
              <a:t>زمستان 1399</a:t>
            </a:r>
            <a:endParaRPr lang="en-US" dirty="0" smtClean="0">
              <a:cs typeface="B Nazanin" panose="00000400000000000000" pitchFamily="2" charset="-78"/>
            </a:endParaRPr>
          </a:p>
          <a:p>
            <a:pPr rtl="1"/>
            <a:endParaRPr lang="en-US" dirty="0">
              <a:cs typeface="B Nazanin" panose="00000400000000000000" pitchFamily="2" charset="-78"/>
            </a:endParaRPr>
          </a:p>
        </p:txBody>
      </p:sp>
    </p:spTree>
    <p:extLst>
      <p:ext uri="{BB962C8B-B14F-4D97-AF65-F5344CB8AC3E}">
        <p14:creationId xmlns:p14="http://schemas.microsoft.com/office/powerpoint/2010/main" val="3263914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Popularity</a:t>
            </a:r>
          </a:p>
        </p:txBody>
      </p:sp>
      <p:sp>
        <p:nvSpPr>
          <p:cNvPr id="10" name="Content Placeholder 9"/>
          <p:cNvSpPr>
            <a:spLocks noGrp="1"/>
          </p:cNvSpPr>
          <p:nvPr>
            <p:ph sz="quarter" idx="4"/>
          </p:nvPr>
        </p:nvSpPr>
        <p:spPr>
          <a:xfrm>
            <a:off x="242712" y="2093806"/>
            <a:ext cx="4048872" cy="4353772"/>
          </a:xfrm>
        </p:spPr>
        <p:txBody>
          <a:bodyPr>
            <a:normAutofit fontScale="70000" lnSpcReduction="20000"/>
          </a:bodyPr>
          <a:lstStyle/>
          <a:p>
            <a:pPr fontAlgn="base"/>
            <a:r>
              <a:rPr lang="en-US" u="sng" dirty="0">
                <a:solidFill>
                  <a:srgbClr val="242729"/>
                </a:solidFill>
                <a:latin typeface="inherit"/>
                <a:hlinkClick r:id="rId3"/>
              </a:rPr>
              <a:t>August 2010</a:t>
            </a:r>
            <a:endParaRPr lang="en-US" dirty="0">
              <a:solidFill>
                <a:srgbClr val="242729"/>
              </a:solidFill>
              <a:latin typeface="Arial" panose="020B0604020202020204" pitchFamily="34" charset="0"/>
            </a:endParaRPr>
          </a:p>
          <a:p>
            <a:pPr lvl="1" fontAlgn="base"/>
            <a:r>
              <a:rPr lang="en-US" dirty="0">
                <a:latin typeface="inherit"/>
              </a:rPr>
              <a:t>Git: 26,485 repositories (11.3% of total)</a:t>
            </a:r>
          </a:p>
          <a:p>
            <a:pPr lvl="1" fontAlgn="base"/>
            <a:r>
              <a:rPr lang="en-US" dirty="0">
                <a:latin typeface="inherit"/>
              </a:rPr>
              <a:t>SVN: 25,336 repositories (10.8% of total)</a:t>
            </a:r>
          </a:p>
          <a:p>
            <a:pPr lvl="1" fontAlgn="base"/>
            <a:r>
              <a:rPr lang="en-US" dirty="0">
                <a:latin typeface="inherit"/>
              </a:rPr>
              <a:t>SvnSync: 117,326 repositories (50.0% of total</a:t>
            </a:r>
            <a:r>
              <a:rPr lang="en-US" dirty="0" smtClean="0">
                <a:latin typeface="inherit"/>
              </a:rPr>
              <a:t>)</a:t>
            </a:r>
          </a:p>
          <a:p>
            <a:pPr fontAlgn="base"/>
            <a:r>
              <a:rPr lang="en-US" u="sng" dirty="0">
                <a:hlinkClick r:id="rId4"/>
              </a:rPr>
              <a:t>May 2011</a:t>
            </a:r>
            <a:endParaRPr lang="en-US" dirty="0"/>
          </a:p>
          <a:p>
            <a:pPr lvl="1" fontAlgn="base"/>
            <a:r>
              <a:rPr lang="en-US" dirty="0"/>
              <a:t>Git: 116,224 repositories (35% of total)</a:t>
            </a:r>
          </a:p>
          <a:p>
            <a:pPr lvl="1" fontAlgn="base"/>
            <a:r>
              <a:rPr lang="en-US" dirty="0"/>
              <a:t>SVN: 145,917 repositories (44% of total)</a:t>
            </a:r>
          </a:p>
          <a:p>
            <a:pPr fontAlgn="base"/>
            <a:r>
              <a:rPr lang="en-US" u="sng" dirty="0">
                <a:hlinkClick r:id="rId5"/>
              </a:rPr>
              <a:t>February 2012</a:t>
            </a:r>
            <a:endParaRPr lang="en-US" dirty="0"/>
          </a:p>
          <a:p>
            <a:pPr lvl="1" fontAlgn="base"/>
            <a:r>
              <a:rPr lang="en-US" dirty="0"/>
              <a:t>Git: 124,000 repositories (26% of total)</a:t>
            </a:r>
          </a:p>
          <a:p>
            <a:pPr lvl="1" fontAlgn="base"/>
            <a:r>
              <a:rPr lang="en-US" dirty="0"/>
              <a:t>SVN: 265,883 repositories (57% of total)</a:t>
            </a:r>
          </a:p>
          <a:p>
            <a:pPr fontAlgn="base"/>
            <a:r>
              <a:rPr lang="en-US" u="sng" dirty="0">
                <a:hlinkClick r:id="rId5"/>
              </a:rPr>
              <a:t>June 2012</a:t>
            </a:r>
            <a:endParaRPr lang="en-US" dirty="0"/>
          </a:p>
          <a:p>
            <a:pPr lvl="1" fontAlgn="base"/>
            <a:r>
              <a:rPr lang="en-US" dirty="0"/>
              <a:t>Git: 134,459 repositories (27% of total)</a:t>
            </a:r>
          </a:p>
          <a:p>
            <a:pPr lvl="1" fontAlgn="base"/>
            <a:r>
              <a:rPr lang="en-US" dirty="0"/>
              <a:t>SVN: 267,499 repositories (54% of total)</a:t>
            </a:r>
          </a:p>
          <a:p>
            <a:pPr fontAlgn="base"/>
            <a:r>
              <a:rPr lang="en-US" u="sng" dirty="0">
                <a:solidFill>
                  <a:srgbClr val="242729"/>
                </a:solidFill>
                <a:latin typeface="inherit"/>
                <a:hlinkClick r:id="rId5"/>
              </a:rPr>
              <a:t>October 2013</a:t>
            </a:r>
            <a:endParaRPr lang="en-US" dirty="0">
              <a:solidFill>
                <a:srgbClr val="242729"/>
              </a:solidFill>
              <a:latin typeface="Arial" panose="020B0604020202020204" pitchFamily="34" charset="0"/>
            </a:endParaRPr>
          </a:p>
          <a:p>
            <a:pPr lvl="1" fontAlgn="base"/>
            <a:r>
              <a:rPr lang="en-US" dirty="0">
                <a:latin typeface="inherit"/>
              </a:rPr>
              <a:t>Git: 238,648 repositories (38% of total)</a:t>
            </a:r>
          </a:p>
          <a:p>
            <a:pPr lvl="1" fontAlgn="base"/>
            <a:r>
              <a:rPr lang="en-US" dirty="0">
                <a:latin typeface="inherit"/>
              </a:rPr>
              <a:t>SVN: 291,920 repositories (46% of total)</a:t>
            </a:r>
          </a:p>
          <a:p>
            <a:pPr fontAlgn="base"/>
            <a:endParaRPr lang="en-US" b="0" i="0" dirty="0">
              <a:solidFill>
                <a:srgbClr val="242729"/>
              </a:solidFill>
              <a:effectLst/>
              <a:latin typeface="inherit"/>
            </a:endParaRPr>
          </a:p>
        </p:txBody>
      </p:sp>
      <p:sp>
        <p:nvSpPr>
          <p:cNvPr id="5" name="Content Placeholder 9"/>
          <p:cNvSpPr>
            <a:spLocks noGrp="1"/>
          </p:cNvSpPr>
          <p:nvPr>
            <p:ph sz="quarter" idx="4"/>
          </p:nvPr>
        </p:nvSpPr>
        <p:spPr>
          <a:xfrm>
            <a:off x="4418472" y="2093806"/>
            <a:ext cx="4048872" cy="4353772"/>
          </a:xfrm>
        </p:spPr>
        <p:txBody>
          <a:bodyPr>
            <a:normAutofit fontScale="55000" lnSpcReduction="20000"/>
          </a:bodyPr>
          <a:lstStyle/>
          <a:p>
            <a:pPr fontAlgn="base"/>
            <a:r>
              <a:rPr lang="en-US" u="sng" dirty="0">
                <a:solidFill>
                  <a:srgbClr val="242729"/>
                </a:solidFill>
                <a:latin typeface="inherit"/>
                <a:hlinkClick r:id="rId5"/>
              </a:rPr>
              <a:t>April 2014</a:t>
            </a:r>
            <a:endParaRPr lang="en-US" dirty="0">
              <a:solidFill>
                <a:srgbClr val="242729"/>
              </a:solidFill>
              <a:latin typeface="Arial" panose="020B0604020202020204" pitchFamily="34" charset="0"/>
            </a:endParaRPr>
          </a:p>
          <a:p>
            <a:pPr lvl="1" fontAlgn="base"/>
            <a:r>
              <a:rPr lang="en-US" dirty="0">
                <a:latin typeface="inherit"/>
              </a:rPr>
              <a:t>Git: 247,103 repositories (37% of total)</a:t>
            </a:r>
          </a:p>
          <a:p>
            <a:pPr lvl="1" fontAlgn="base"/>
            <a:r>
              <a:rPr lang="en-US" dirty="0">
                <a:latin typeface="inherit"/>
              </a:rPr>
              <a:t>SVN: 324,895 repositories (48% of total)</a:t>
            </a:r>
          </a:p>
          <a:p>
            <a:pPr fontAlgn="base"/>
            <a:r>
              <a:rPr lang="en-US" u="sng" dirty="0">
                <a:solidFill>
                  <a:srgbClr val="242729"/>
                </a:solidFill>
                <a:latin typeface="inherit"/>
                <a:hlinkClick r:id="rId5"/>
              </a:rPr>
              <a:t>July 2016</a:t>
            </a:r>
            <a:endParaRPr lang="en-US" dirty="0">
              <a:solidFill>
                <a:srgbClr val="242729"/>
              </a:solidFill>
              <a:latin typeface="Arial" panose="020B0604020202020204" pitchFamily="34" charset="0"/>
            </a:endParaRPr>
          </a:p>
          <a:p>
            <a:pPr lvl="1" fontAlgn="base"/>
            <a:r>
              <a:rPr lang="en-US" dirty="0">
                <a:latin typeface="inherit"/>
              </a:rPr>
              <a:t>Git: 274,605 repositories (39% of total)</a:t>
            </a:r>
          </a:p>
          <a:p>
            <a:pPr lvl="1" fontAlgn="base"/>
            <a:r>
              <a:rPr lang="en-US" dirty="0">
                <a:latin typeface="inherit"/>
              </a:rPr>
              <a:t>SVN: 326,540 repositories (46% of total)</a:t>
            </a:r>
          </a:p>
          <a:p>
            <a:pPr fontAlgn="base"/>
            <a:r>
              <a:rPr lang="en-US" u="sng" dirty="0">
                <a:solidFill>
                  <a:srgbClr val="242729"/>
                </a:solidFill>
                <a:latin typeface="inherit"/>
                <a:hlinkClick r:id="rId6"/>
              </a:rPr>
              <a:t>May 2018</a:t>
            </a:r>
            <a:endParaRPr lang="en-US" dirty="0">
              <a:solidFill>
                <a:srgbClr val="242729"/>
              </a:solidFill>
              <a:latin typeface="Arial" panose="020B0604020202020204" pitchFamily="34" charset="0"/>
            </a:endParaRPr>
          </a:p>
          <a:p>
            <a:pPr lvl="1" fontAlgn="base"/>
            <a:r>
              <a:rPr lang="en-US" dirty="0">
                <a:latin typeface="inherit"/>
              </a:rPr>
              <a:t>Git: 397,653 repositories (51% of total)</a:t>
            </a:r>
          </a:p>
          <a:p>
            <a:pPr lvl="1" fontAlgn="base"/>
            <a:r>
              <a:rPr lang="en-US" dirty="0">
                <a:latin typeface="inherit"/>
              </a:rPr>
              <a:t>SVN: 325,684 repositories (41% of total</a:t>
            </a:r>
            <a:r>
              <a:rPr lang="en-US" dirty="0" smtClean="0">
                <a:latin typeface="inherit"/>
              </a:rPr>
              <a:t>)</a:t>
            </a:r>
          </a:p>
          <a:p>
            <a:pPr fontAlgn="base"/>
            <a:r>
              <a:rPr lang="en-US" u="sng" dirty="0">
                <a:hlinkClick r:id="rId6"/>
              </a:rPr>
              <a:t>November 2018</a:t>
            </a:r>
            <a:endParaRPr lang="en-US" dirty="0"/>
          </a:p>
          <a:p>
            <a:pPr fontAlgn="base"/>
            <a:r>
              <a:rPr lang="en-US" dirty="0"/>
              <a:t>Git: 600,724 repositories (61% of total)</a:t>
            </a:r>
          </a:p>
          <a:p>
            <a:pPr fontAlgn="base"/>
            <a:r>
              <a:rPr lang="en-US" dirty="0"/>
              <a:t>SVN: 325,733 repositories (33% of total)</a:t>
            </a:r>
          </a:p>
          <a:p>
            <a:pPr fontAlgn="base"/>
            <a:r>
              <a:rPr lang="en-US" u="sng" dirty="0">
                <a:hlinkClick r:id="rId6"/>
              </a:rPr>
              <a:t>March 2019</a:t>
            </a:r>
            <a:endParaRPr lang="en-US" dirty="0"/>
          </a:p>
          <a:p>
            <a:pPr fontAlgn="base"/>
            <a:r>
              <a:rPr lang="en-US" dirty="0"/>
              <a:t>Git: 842,966 repositories (69% of total)</a:t>
            </a:r>
          </a:p>
          <a:p>
            <a:pPr fontAlgn="base"/>
            <a:r>
              <a:rPr lang="en-US" dirty="0"/>
              <a:t>SVN: 324,589 repositories (26% of total)</a:t>
            </a:r>
          </a:p>
          <a:p>
            <a:pPr fontAlgn="base"/>
            <a:r>
              <a:rPr lang="en-US" u="sng" dirty="0">
                <a:hlinkClick r:id="rId6"/>
              </a:rPr>
              <a:t>August 2019</a:t>
            </a:r>
            <a:endParaRPr lang="en-US" dirty="0"/>
          </a:p>
          <a:p>
            <a:pPr fontAlgn="base"/>
            <a:r>
              <a:rPr lang="en-US" dirty="0"/>
              <a:t>Git: 913,378 repositories (70% of total)</a:t>
            </a:r>
          </a:p>
          <a:p>
            <a:pPr fontAlgn="base"/>
            <a:r>
              <a:rPr lang="en-US" dirty="0"/>
              <a:t>SVN: 324,629 repositories (25% of total)</a:t>
            </a:r>
          </a:p>
          <a:p>
            <a:pPr lvl="1" fontAlgn="base"/>
            <a:endParaRPr lang="en-US" dirty="0">
              <a:latin typeface="inherit"/>
            </a:endParaRPr>
          </a:p>
          <a:p>
            <a:pPr marL="457200" lvl="1" indent="0" fontAlgn="base">
              <a:buNone/>
            </a:pPr>
            <a:endParaRPr lang="en-US" dirty="0">
              <a:latin typeface="inherit"/>
            </a:endParaRPr>
          </a:p>
          <a:p>
            <a:pPr fontAlgn="base"/>
            <a:endParaRPr lang="en-US" b="0" i="0" dirty="0">
              <a:solidFill>
                <a:srgbClr val="242729"/>
              </a:solidFill>
              <a:effectLst/>
              <a:latin typeface="inherit"/>
            </a:endParaRPr>
          </a:p>
        </p:txBody>
      </p:sp>
      <p:pic>
        <p:nvPicPr>
          <p:cNvPr id="3" name="Picture 2"/>
          <p:cNvPicPr>
            <a:picLocks noChangeAspect="1"/>
          </p:cNvPicPr>
          <p:nvPr/>
        </p:nvPicPr>
        <p:blipFill>
          <a:blip r:embed="rId7"/>
          <a:stretch>
            <a:fillRect/>
          </a:stretch>
        </p:blipFill>
        <p:spPr>
          <a:xfrm>
            <a:off x="8235695" y="2458656"/>
            <a:ext cx="3723627" cy="23937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73658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Most popular languages used with Git</a:t>
            </a:r>
          </a:p>
        </p:txBody>
      </p:sp>
      <p:sp>
        <p:nvSpPr>
          <p:cNvPr id="10" name="Content Placeholder 9"/>
          <p:cNvSpPr>
            <a:spLocks noGrp="1"/>
          </p:cNvSpPr>
          <p:nvPr>
            <p:ph sz="quarter" idx="4"/>
          </p:nvPr>
        </p:nvSpPr>
        <p:spPr>
          <a:xfrm>
            <a:off x="1742328" y="2069422"/>
            <a:ext cx="3341736" cy="4353772"/>
          </a:xfrm>
        </p:spPr>
        <p:txBody>
          <a:bodyPr>
            <a:normAutofit fontScale="70000" lnSpcReduction="20000"/>
          </a:bodyPr>
          <a:lstStyle/>
          <a:p>
            <a:pPr marL="0" indent="0" fontAlgn="base">
              <a:buNone/>
            </a:pPr>
            <a:r>
              <a:rPr lang="en-US" dirty="0">
                <a:solidFill>
                  <a:srgbClr val="FFFF00"/>
                </a:solidFill>
                <a:latin typeface="inherit"/>
              </a:rPr>
              <a:t>• HTML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CSS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Javascript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Python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ASP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Shell scripts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PHP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Ruby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Perl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Java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 </a:t>
            </a:r>
            <a:r>
              <a:rPr lang="en-US" dirty="0">
                <a:solidFill>
                  <a:srgbClr val="FFFF00"/>
                </a:solidFill>
                <a:latin typeface="inherit"/>
              </a:rPr>
              <a:t>C# </a:t>
            </a:r>
            <a:endParaRPr lang="en-US" dirty="0" smtClean="0">
              <a:solidFill>
                <a:srgbClr val="FFFF00"/>
              </a:solidFill>
              <a:latin typeface="inherit"/>
            </a:endParaRPr>
          </a:p>
          <a:p>
            <a:pPr marL="0" indent="0" fontAlgn="base">
              <a:buNone/>
            </a:pPr>
            <a:r>
              <a:rPr lang="en-US" dirty="0" smtClean="0">
                <a:solidFill>
                  <a:srgbClr val="FFFF00"/>
                </a:solidFill>
                <a:latin typeface="inherit"/>
              </a:rPr>
              <a:t>…</a:t>
            </a:r>
            <a:endParaRPr lang="en-US" b="0" i="0" dirty="0">
              <a:solidFill>
                <a:srgbClr val="FFFF00"/>
              </a:solidFill>
              <a:effectLst/>
              <a:latin typeface="inherit"/>
            </a:endParaRPr>
          </a:p>
        </p:txBody>
      </p:sp>
      <p:sp>
        <p:nvSpPr>
          <p:cNvPr id="4" name="Content Placeholder 3"/>
          <p:cNvSpPr>
            <a:spLocks noGrp="1"/>
          </p:cNvSpPr>
          <p:nvPr>
            <p:ph sz="quarter" idx="4"/>
          </p:nvPr>
        </p:nvSpPr>
        <p:spPr>
          <a:xfrm>
            <a:off x="4289579" y="2359449"/>
            <a:ext cx="4700059" cy="2127208"/>
          </a:xfrm>
        </p:spPr>
        <p:txBody>
          <a:bodyPr/>
          <a:lstStyle/>
          <a:p>
            <a:r>
              <a:rPr lang="en-US" dirty="0"/>
              <a:t>Not as useful for image, movies, music…and files that must be interpreted (.pdf</a:t>
            </a:r>
            <a:r>
              <a:rPr lang="en-US" dirty="0" smtClean="0"/>
              <a:t>,.</a:t>
            </a:r>
            <a:r>
              <a:rPr lang="en-US" dirty="0" err="1"/>
              <a:t>psd</a:t>
            </a:r>
            <a:r>
              <a:rPr lang="en-US" dirty="0"/>
              <a:t>, etc.)</a:t>
            </a:r>
          </a:p>
        </p:txBody>
      </p:sp>
    </p:spTree>
    <p:extLst>
      <p:ext uri="{BB962C8B-B14F-4D97-AF65-F5344CB8AC3E}">
        <p14:creationId xmlns:p14="http://schemas.microsoft.com/office/powerpoint/2010/main" val="2365168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مخزن چیست ؟</a:t>
            </a:r>
            <a:r>
              <a:rPr lang="fa-IR" dirty="0">
                <a:cs typeface="B Nazanin" panose="00000400000000000000" pitchFamily="2" charset="-78"/>
              </a:rPr>
              <a:t> </a:t>
            </a:r>
            <a:r>
              <a:rPr lang="en-US" dirty="0" smtClean="0">
                <a:cs typeface="B Nazanin" panose="00000400000000000000" pitchFamily="2" charset="-78"/>
              </a:rPr>
              <a:t>(What is repository?)</a:t>
            </a:r>
            <a:endParaRPr lang="en-US" dirty="0">
              <a:cs typeface="B Nazanin" panose="00000400000000000000" pitchFamily="2" charset="-78"/>
            </a:endParaRPr>
          </a:p>
        </p:txBody>
      </p:sp>
      <p:sp>
        <p:nvSpPr>
          <p:cNvPr id="10" name="Content Placeholder 9"/>
          <p:cNvSpPr>
            <a:spLocks noGrp="1"/>
          </p:cNvSpPr>
          <p:nvPr>
            <p:ph sz="quarter" idx="4"/>
          </p:nvPr>
        </p:nvSpPr>
        <p:spPr>
          <a:xfrm>
            <a:off x="4512545" y="2093805"/>
            <a:ext cx="7061796" cy="4092505"/>
          </a:xfrm>
        </p:spPr>
        <p:txBody>
          <a:bodyPr>
            <a:normAutofit/>
          </a:bodyPr>
          <a:lstStyle/>
          <a:p>
            <a:pPr algn="just">
              <a:lnSpc>
                <a:spcPct val="110000"/>
              </a:lnSpc>
            </a:pPr>
            <a:r>
              <a:rPr lang="en-US" dirty="0" smtClean="0">
                <a:cs typeface="B Nazanin" panose="00000400000000000000" pitchFamily="2" charset="-78"/>
              </a:rPr>
              <a:t>Collection of files Management by git</a:t>
            </a:r>
          </a:p>
          <a:p>
            <a:pPr algn="just">
              <a:lnSpc>
                <a:spcPct val="110000"/>
              </a:lnSpc>
            </a:pPr>
            <a:r>
              <a:rPr lang="en-US" dirty="0" smtClean="0">
                <a:cs typeface="B Nazanin" panose="00000400000000000000" pitchFamily="2" charset="-78"/>
              </a:rPr>
              <a:t>History (all of it)</a:t>
            </a:r>
          </a:p>
          <a:p>
            <a:pPr algn="just">
              <a:lnSpc>
                <a:spcPct val="110000"/>
              </a:lnSpc>
            </a:pPr>
            <a:r>
              <a:rPr lang="en-US" dirty="0" smtClean="0">
                <a:cs typeface="B Nazanin" panose="00000400000000000000" pitchFamily="2" charset="-78"/>
              </a:rPr>
              <a:t>Working Directory / workspace</a:t>
            </a:r>
          </a:p>
          <a:p>
            <a:pPr algn="just">
              <a:lnSpc>
                <a:spcPct val="110000"/>
              </a:lnSpc>
            </a:pPr>
            <a:r>
              <a:rPr lang="en-US" dirty="0" smtClean="0">
                <a:cs typeface="B Nazanin" panose="00000400000000000000" pitchFamily="2" charset="-78"/>
              </a:rPr>
              <a:t>Quasi-hidden .git Folder</a:t>
            </a:r>
          </a:p>
          <a:p>
            <a:pPr algn="just">
              <a:lnSpc>
                <a:spcPct val="110000"/>
              </a:lnSpc>
            </a:pP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963473" y="4140057"/>
            <a:ext cx="4111609" cy="242534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27164" y="2093805"/>
            <a:ext cx="4385381" cy="36961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02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مقایسه </a:t>
            </a:r>
            <a:r>
              <a:rPr lang="en-US" b="1" dirty="0"/>
              <a:t>Git vs. </a:t>
            </a:r>
            <a:r>
              <a:rPr lang="en-US" b="1" dirty="0" smtClean="0"/>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a:bodyPr>
          <a:lstStyle/>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یک نسخه متمرکز </a:t>
            </a:r>
            <a:r>
              <a:rPr lang="fa-IR" sz="1600" dirty="0" smtClean="0">
                <a:cs typeface="B Nazanin" panose="00000400000000000000" pitchFamily="2" charset="-78"/>
              </a:rPr>
              <a:t>است</a:t>
            </a:r>
            <a:r>
              <a:rPr lang="en-US" sz="1600" dirty="0" smtClean="0">
                <a:cs typeface="B Nazanin" panose="00000400000000000000" pitchFamily="2" charset="-78"/>
              </a:rPr>
              <a:t> </a:t>
            </a:r>
            <a:r>
              <a:rPr lang="fa-IR" sz="1600" dirty="0" smtClean="0">
                <a:cs typeface="B Nazanin" panose="00000400000000000000" pitchFamily="2" charset="-78"/>
              </a:rPr>
              <a:t>ولی</a:t>
            </a:r>
            <a:r>
              <a:rPr lang="en-US" sz="1600" dirty="0" smtClean="0">
                <a:cs typeface="B Nazanin" panose="00000400000000000000" pitchFamily="2" charset="-78"/>
              </a:rPr>
              <a:t> Git </a:t>
            </a:r>
            <a:r>
              <a:rPr lang="fa-IR" sz="1600" dirty="0" smtClean="0">
                <a:cs typeface="B Nazanin" panose="00000400000000000000" pitchFamily="2" charset="-78"/>
              </a:rPr>
              <a:t>یک نسخه توزیع شده است. </a:t>
            </a:r>
            <a:r>
              <a:rPr lang="fa-IR" sz="1600" dirty="0">
                <a:cs typeface="B Nazanin" panose="00000400000000000000" pitchFamily="2" charset="-78"/>
              </a:rPr>
              <a:t>زیرا همه کپی کاملی از کل </a:t>
            </a:r>
            <a:r>
              <a:rPr lang="fa-IR" sz="1600" dirty="0" smtClean="0">
                <a:cs typeface="B Nazanin" panose="00000400000000000000" pitchFamily="2" charset="-78"/>
              </a:rPr>
              <a:t>مخزن و </a:t>
            </a:r>
            <a:r>
              <a:rPr lang="fa-IR" sz="1600" dirty="0">
                <a:cs typeface="B Nazanin" panose="00000400000000000000" pitchFamily="2" charset="-78"/>
              </a:rPr>
              <a:t>تاریخچه آن را دارند.</a:t>
            </a:r>
          </a:p>
          <a:p>
            <a:pPr algn="just" rtl="1">
              <a:lnSpc>
                <a:spcPct val="110000"/>
              </a:lnSpc>
            </a:pPr>
            <a:r>
              <a:rPr lang="en-US" sz="1600" dirty="0" smtClean="0">
                <a:cs typeface="B Nazanin" panose="00000400000000000000" pitchFamily="2" charset="-78"/>
              </a:rPr>
              <a:t>TFS </a:t>
            </a:r>
            <a:r>
              <a:rPr lang="fa-IR" sz="1600" dirty="0">
                <a:cs typeface="B Nazanin" panose="00000400000000000000" pitchFamily="2" charset="-78"/>
              </a:rPr>
              <a:t>زبان خاص خود را دارد: </a:t>
            </a:r>
            <a:r>
              <a:rPr lang="en-US" sz="1600" dirty="0">
                <a:cs typeface="B Nazanin" panose="00000400000000000000" pitchFamily="2" charset="-78"/>
              </a:rPr>
              <a:t>Check-in / Check-out </a:t>
            </a:r>
            <a:r>
              <a:rPr lang="fa-IR" sz="1600" dirty="0" smtClean="0">
                <a:cs typeface="B Nazanin" panose="00000400000000000000" pitchFamily="2" charset="-78"/>
              </a:rPr>
              <a:t> یک مفهوم متفاوت </a:t>
            </a:r>
            <a:r>
              <a:rPr lang="fa-IR" sz="1600" dirty="0">
                <a:cs typeface="B Nazanin" panose="00000400000000000000" pitchFamily="2" charset="-78"/>
              </a:rPr>
              <a:t>است.</a:t>
            </a:r>
          </a:p>
          <a:p>
            <a:pPr algn="just" rtl="1">
              <a:lnSpc>
                <a:spcPct val="110000"/>
              </a:lnSpc>
            </a:pPr>
            <a:r>
              <a:rPr lang="fa-IR" sz="1600" dirty="0">
                <a:cs typeface="B Nazanin" panose="00000400000000000000" pitchFamily="2" charset="-78"/>
              </a:rPr>
              <a:t>کاربران </a:t>
            </a:r>
            <a:r>
              <a:rPr lang="en-US" sz="1600" dirty="0">
                <a:cs typeface="B Nazanin" panose="00000400000000000000" pitchFamily="2" charset="-78"/>
              </a:rPr>
              <a:t>TFS </a:t>
            </a:r>
            <a:r>
              <a:rPr lang="fa-IR" sz="1600" dirty="0" smtClean="0">
                <a:cs typeface="B Nazanin" panose="00000400000000000000" pitchFamily="2" charset="-78"/>
              </a:rPr>
              <a:t> “</a:t>
            </a:r>
            <a:r>
              <a:rPr lang="en-US" sz="1600" dirty="0" smtClean="0">
                <a:cs typeface="B Nazanin" panose="00000400000000000000" pitchFamily="2" charset="-78"/>
              </a:rPr>
              <a:t>Check-in</a:t>
            </a:r>
            <a:r>
              <a:rPr lang="fa-IR" sz="1600" dirty="0" smtClean="0">
                <a:cs typeface="B Nazanin" panose="00000400000000000000" pitchFamily="2" charset="-78"/>
              </a:rPr>
              <a:t>" </a:t>
            </a:r>
            <a:r>
              <a:rPr lang="fa-IR" sz="1600" dirty="0">
                <a:cs typeface="B Nazanin" panose="00000400000000000000" pitchFamily="2" charset="-78"/>
              </a:rPr>
              <a:t>می کنند که قفل پرونده را فراخوانی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a:cs typeface="B Nazanin" panose="00000400000000000000" pitchFamily="2" charset="-78"/>
              </a:rPr>
              <a:t> </a:t>
            </a:r>
            <a:r>
              <a:rPr lang="fa-IR" sz="1600" dirty="0" smtClean="0">
                <a:cs typeface="B Nazanin" panose="00000400000000000000" pitchFamily="2" charset="-78"/>
              </a:rPr>
              <a:t>اما کاربران </a:t>
            </a:r>
            <a:r>
              <a:rPr lang="en-US" sz="1600" dirty="0" smtClean="0">
                <a:cs typeface="B Nazanin" panose="00000400000000000000" pitchFamily="2" charset="-78"/>
              </a:rPr>
              <a:t>Git</a:t>
            </a:r>
            <a:r>
              <a:rPr lang="fa-IR" sz="1600" dirty="0" smtClean="0">
                <a:cs typeface="B Nazanin" panose="00000400000000000000" pitchFamily="2" charset="-78"/>
              </a:rPr>
              <a:t> </a:t>
            </a:r>
            <a:r>
              <a:rPr lang="en-US" sz="1600" dirty="0" smtClean="0">
                <a:cs typeface="B Nazanin" panose="00000400000000000000" pitchFamily="2" charset="-78"/>
              </a:rPr>
              <a:t>commit</a:t>
            </a:r>
            <a:r>
              <a:rPr lang="fa-IR" sz="1600" dirty="0" smtClean="0">
                <a:cs typeface="B Nazanin" panose="00000400000000000000" pitchFamily="2" charset="-78"/>
              </a:rPr>
              <a:t> های خود </a:t>
            </a:r>
            <a:r>
              <a:rPr lang="fa-IR" sz="1600" dirty="0">
                <a:cs typeface="B Nazanin" panose="00000400000000000000" pitchFamily="2" charset="-78"/>
              </a:rPr>
              <a:t>را بر اساس نسخه های کامل توزیع شده با بررسی تفاوت انجام می دهند</a:t>
            </a:r>
            <a:r>
              <a:rPr lang="fa-IR" sz="1600" dirty="0" smtClean="0">
                <a:cs typeface="B Nazanin" panose="00000400000000000000" pitchFamily="2" charset="-78"/>
              </a:rPr>
              <a:t>.</a:t>
            </a:r>
          </a:p>
          <a:p>
            <a:pPr algn="just" rtl="1">
              <a:lnSpc>
                <a:spcPct val="110000"/>
              </a:lnSpc>
            </a:pPr>
            <a:r>
              <a:rPr lang="en-US" sz="1600" dirty="0">
                <a:cs typeface="B Nazanin" panose="00000400000000000000" pitchFamily="2" charset="-78"/>
              </a:rPr>
              <a:t>TFS </a:t>
            </a:r>
            <a:r>
              <a:rPr lang="fa-IR" sz="1600" dirty="0">
                <a:cs typeface="B Nazanin" panose="00000400000000000000" pitchFamily="2" charset="-78"/>
              </a:rPr>
              <a:t>یک </a:t>
            </a:r>
            <a:r>
              <a:rPr lang="fa-IR" sz="1600" dirty="0" smtClean="0">
                <a:cs typeface="B Nazanin" panose="00000400000000000000" pitchFamily="2" charset="-78"/>
              </a:rPr>
              <a:t>“</a:t>
            </a:r>
            <a:r>
              <a:rPr lang="en-US" sz="1600" dirty="0" smtClean="0">
                <a:cs typeface="B Nazanin" panose="00000400000000000000" pitchFamily="2" charset="-78"/>
              </a:rPr>
              <a:t>shelf</a:t>
            </a:r>
            <a:r>
              <a:rPr lang="fa-IR" sz="1600" dirty="0" smtClean="0">
                <a:cs typeface="B Nazanin" panose="00000400000000000000" pitchFamily="2" charset="-78"/>
              </a:rPr>
              <a:t>" </a:t>
            </a:r>
            <a:r>
              <a:rPr lang="fa-IR" sz="1600" dirty="0">
                <a:cs typeface="B Nazanin" panose="00000400000000000000" pitchFamily="2" charset="-78"/>
              </a:rPr>
              <a:t>برای نگهداری تغییرات محلی به طور موقت فراهم می </a:t>
            </a:r>
            <a:r>
              <a:rPr lang="fa-IR" sz="1600" dirty="0" smtClean="0">
                <a:cs typeface="B Nazanin" panose="00000400000000000000" pitchFamily="2" charset="-78"/>
              </a:rPr>
              <a:t>کند</a:t>
            </a:r>
            <a:r>
              <a:rPr lang="en-US" sz="1600" dirty="0" smtClean="0">
                <a:cs typeface="B Nazanin" panose="00000400000000000000" pitchFamily="2" charset="-78"/>
              </a:rPr>
              <a:t> </a:t>
            </a:r>
            <a:r>
              <a:rPr lang="fa-IR" sz="1600" dirty="0" smtClean="0">
                <a:cs typeface="B Nazanin" panose="00000400000000000000" pitchFamily="2" charset="-78"/>
              </a:rPr>
              <a:t> و</a:t>
            </a:r>
            <a:r>
              <a:rPr lang="en-US" sz="1600" dirty="0" smtClean="0">
                <a:cs typeface="B Nazanin" panose="00000400000000000000" pitchFamily="2" charset="-78"/>
              </a:rPr>
              <a:t> Git </a:t>
            </a:r>
            <a:r>
              <a:rPr lang="fa-IR" sz="1600" dirty="0">
                <a:cs typeface="B Nazanin" panose="00000400000000000000" pitchFamily="2" charset="-78"/>
              </a:rPr>
              <a:t>یک منطقه ذخیره را دور از موارد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فراهم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مجموعه </a:t>
            </a:r>
            <a:r>
              <a:rPr lang="en-US" sz="1600" dirty="0" smtClean="0">
                <a:cs typeface="B Nazanin" panose="00000400000000000000" pitchFamily="2" charset="-78"/>
              </a:rPr>
              <a:t>shelf</a:t>
            </a:r>
            <a:r>
              <a:rPr lang="fa-IR" sz="1600" dirty="0" smtClean="0">
                <a:cs typeface="B Nazanin" panose="00000400000000000000" pitchFamily="2" charset="-78"/>
              </a:rPr>
              <a:t> ها در </a:t>
            </a:r>
            <a:r>
              <a:rPr lang="en-US" sz="1600" dirty="0">
                <a:cs typeface="B Nazanin" panose="00000400000000000000" pitchFamily="2" charset="-78"/>
              </a:rPr>
              <a:t>TFS </a:t>
            </a:r>
            <a:r>
              <a:rPr lang="fa-IR" sz="1600" dirty="0">
                <a:cs typeface="B Nazanin" panose="00000400000000000000" pitchFamily="2" charset="-78"/>
              </a:rPr>
              <a:t>در سرور مرکزی ذخیره می </a:t>
            </a:r>
            <a:r>
              <a:rPr lang="fa-IR" sz="1600" dirty="0" smtClean="0">
                <a:cs typeface="B Nazanin" panose="00000400000000000000" pitchFamily="2" charset="-78"/>
              </a:rPr>
              <a:t>شوند اما موارد </a:t>
            </a:r>
            <a:r>
              <a:rPr lang="fa-IR" sz="1600" dirty="0">
                <a:cs typeface="B Nazanin" panose="00000400000000000000" pitchFamily="2" charset="-78"/>
              </a:rPr>
              <a:t>ذخیره شده </a:t>
            </a:r>
            <a:r>
              <a:rPr lang="fa-IR" sz="1600" dirty="0" smtClean="0">
                <a:cs typeface="B Nazanin" panose="00000400000000000000" pitchFamily="2" charset="-78"/>
              </a:rPr>
              <a:t>در</a:t>
            </a:r>
            <a:r>
              <a:rPr lang="en-US" sz="1600" dirty="0" smtClean="0">
                <a:cs typeface="B Nazanin" panose="00000400000000000000" pitchFamily="2" charset="-78"/>
              </a:rPr>
              <a:t> Git </a:t>
            </a:r>
            <a:r>
              <a:rPr lang="fa-IR" sz="1600" dirty="0" smtClean="0">
                <a:cs typeface="B Nazanin" panose="00000400000000000000" pitchFamily="2" charset="-78"/>
              </a:rPr>
              <a:t>در دستگاه </a:t>
            </a:r>
            <a:r>
              <a:rPr lang="fa-IR" sz="1600" dirty="0">
                <a:cs typeface="B Nazanin" panose="00000400000000000000" pitchFamily="2" charset="-78"/>
              </a:rPr>
              <a:t>محلی باقی می مانند</a:t>
            </a:r>
            <a:r>
              <a:rPr lang="fa-IR" sz="1600" dirty="0" smtClean="0">
                <a:cs typeface="B Nazanin" panose="00000400000000000000" pitchFamily="2" charset="-78"/>
              </a:rPr>
              <a:t>.</a:t>
            </a:r>
          </a:p>
          <a:p>
            <a:pPr algn="just" rtl="1">
              <a:lnSpc>
                <a:spcPct val="110000"/>
              </a:lnSpc>
            </a:pPr>
            <a:r>
              <a:rPr lang="fa-IR" sz="1600" dirty="0">
                <a:cs typeface="B Nazanin" panose="00000400000000000000" pitchFamily="2" charset="-78"/>
              </a:rPr>
              <a:t>گروه های </a:t>
            </a:r>
            <a:r>
              <a:rPr lang="en-US" sz="1600" dirty="0" smtClean="0">
                <a:cs typeface="B Nazanin" panose="00000400000000000000" pitchFamily="2" charset="-78"/>
              </a:rPr>
              <a:t>TFS</a:t>
            </a:r>
            <a:r>
              <a:rPr lang="fa-IR" sz="1600" dirty="0" smtClean="0">
                <a:cs typeface="B Nazanin" panose="00000400000000000000" pitchFamily="2" charset="-78"/>
              </a:rPr>
              <a:t> در </a:t>
            </a:r>
            <a:r>
              <a:rPr lang="fa-IR" sz="1600" dirty="0">
                <a:cs typeface="B Nazanin" panose="00000400000000000000" pitchFamily="2" charset="-78"/>
              </a:rPr>
              <a:t>مجموعه های تغییر یافته با شماره متوالی تغییر می کنند</a:t>
            </a:r>
            <a:r>
              <a:rPr lang="fa-IR" sz="1600" dirty="0" smtClean="0">
                <a:cs typeface="B Nazanin" panose="00000400000000000000" pitchFamily="2" charset="-78"/>
              </a:rPr>
              <a:t>. در </a:t>
            </a:r>
            <a:r>
              <a:rPr lang="en-US" sz="1600" dirty="0" smtClean="0">
                <a:cs typeface="B Nazanin" panose="00000400000000000000" pitchFamily="2" charset="-78"/>
              </a:rPr>
              <a:t>Git</a:t>
            </a:r>
            <a:r>
              <a:rPr lang="fa-IR" sz="1600" dirty="0" smtClean="0">
                <a:cs typeface="B Nazanin" panose="00000400000000000000" pitchFamily="2" charset="-78"/>
              </a:rPr>
              <a:t> به </a:t>
            </a:r>
            <a:r>
              <a:rPr lang="fa-IR" sz="1600" dirty="0">
                <a:cs typeface="B Nazanin" panose="00000400000000000000" pitchFamily="2" charset="-78"/>
              </a:rPr>
              <a:t>هر </a:t>
            </a:r>
            <a:r>
              <a:rPr lang="en-US" sz="1600" dirty="0" smtClean="0">
                <a:cs typeface="B Nazanin" panose="00000400000000000000" pitchFamily="2" charset="-78"/>
              </a:rPr>
              <a:t>commit</a:t>
            </a:r>
            <a:r>
              <a:rPr lang="fa-IR" sz="1600" dirty="0" smtClean="0">
                <a:cs typeface="B Nazanin" panose="00000400000000000000" pitchFamily="2" charset="-78"/>
              </a:rPr>
              <a:t> </a:t>
            </a:r>
            <a:r>
              <a:rPr lang="fa-IR" sz="1600" dirty="0">
                <a:cs typeface="B Nazanin" panose="00000400000000000000" pitchFamily="2" charset="-78"/>
              </a:rPr>
              <a:t>یک هش 32 بایت اختصاص می دهد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r>
              <a:rPr lang="fa-IR" sz="1600" dirty="0">
                <a:cs typeface="B Nazanin" panose="00000400000000000000" pitchFamily="2" charset="-78"/>
              </a:rPr>
              <a:t>شاخه های </a:t>
            </a:r>
            <a:r>
              <a:rPr lang="en-US" sz="1600" dirty="0">
                <a:cs typeface="B Nazanin" panose="00000400000000000000" pitchFamily="2" charset="-78"/>
              </a:rPr>
              <a:t>TFS </a:t>
            </a:r>
            <a:r>
              <a:rPr lang="fa-IR" sz="1600" dirty="0">
                <a:cs typeface="B Nazanin" panose="00000400000000000000" pitchFamily="2" charset="-78"/>
              </a:rPr>
              <a:t>یک پوشه جدید ایجاد می کند</a:t>
            </a:r>
            <a:r>
              <a:rPr lang="fa-IR" sz="1600" dirty="0" smtClean="0">
                <a:cs typeface="B Nazanin" panose="00000400000000000000" pitchFamily="2" charset="-78"/>
              </a:rPr>
              <a:t>.</a:t>
            </a:r>
            <a:endParaRPr lang="en-US" sz="1600" dirty="0" smtClean="0">
              <a:cs typeface="B Nazanin" panose="00000400000000000000" pitchFamily="2" charset="-78"/>
            </a:endParaRPr>
          </a:p>
          <a:p>
            <a:pPr algn="just" rtl="1">
              <a:lnSpc>
                <a:spcPct val="110000"/>
              </a:lnSpc>
            </a:pPr>
            <a:endParaRPr lang="en-US" sz="1600" dirty="0" smtClean="0">
              <a:cs typeface="B Nazanin" panose="00000400000000000000" pitchFamily="2" charset="-78"/>
            </a:endParaRPr>
          </a:p>
          <a:p>
            <a:pPr algn="just" rtl="1">
              <a:lnSpc>
                <a:spcPct val="110000"/>
              </a:lnSpc>
            </a:pPr>
            <a:r>
              <a:rPr lang="fa-IR" sz="1600" dirty="0" smtClean="0">
                <a:cs typeface="B Nazanin" panose="00000400000000000000" pitchFamily="2" charset="-78"/>
              </a:rPr>
              <a:t>خلاصه </a:t>
            </a:r>
            <a:r>
              <a:rPr lang="fa-IR" sz="1600" dirty="0">
                <a:cs typeface="B Nazanin" panose="00000400000000000000" pitchFamily="2" charset="-78"/>
              </a:rPr>
              <a:t>تفاوت ها:</a:t>
            </a:r>
            <a:endParaRPr lang="fa-IR" sz="1600"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8" name="Table 7"/>
          <p:cNvGraphicFramePr>
            <a:graphicFrameLocks noGrp="1"/>
          </p:cNvGraphicFramePr>
          <p:nvPr>
            <p:extLst>
              <p:ext uri="{D42A27DB-BD31-4B8C-83A1-F6EECF244321}">
                <p14:modId xmlns:p14="http://schemas.microsoft.com/office/powerpoint/2010/main" val="1679362373"/>
              </p:ext>
            </p:extLst>
          </p:nvPr>
        </p:nvGraphicFramePr>
        <p:xfrm>
          <a:off x="500952" y="4825643"/>
          <a:ext cx="5640203" cy="1812224"/>
        </p:xfrm>
        <a:graphic>
          <a:graphicData uri="http://schemas.openxmlformats.org/drawingml/2006/table">
            <a:tbl>
              <a:tblPr firstRow="1" bandRow="1">
                <a:tableStyleId>{5C22544A-7EE6-4342-B048-85BDC9FD1C3A}</a:tableStyleId>
              </a:tblPr>
              <a:tblGrid>
                <a:gridCol w="2772826">
                  <a:extLst>
                    <a:ext uri="{9D8B030D-6E8A-4147-A177-3AD203B41FA5}">
                      <a16:colId xmlns:a16="http://schemas.microsoft.com/office/drawing/2014/main" val="2817533657"/>
                    </a:ext>
                  </a:extLst>
                </a:gridCol>
                <a:gridCol w="2867377">
                  <a:extLst>
                    <a:ext uri="{9D8B030D-6E8A-4147-A177-3AD203B41FA5}">
                      <a16:colId xmlns:a16="http://schemas.microsoft.com/office/drawing/2014/main" val="2700694267"/>
                    </a:ext>
                  </a:extLst>
                </a:gridCol>
              </a:tblGrid>
              <a:tr h="194733">
                <a:tc>
                  <a:txBody>
                    <a:bodyPr/>
                    <a:lstStyle/>
                    <a:p>
                      <a:r>
                        <a:rPr lang="en-US" sz="1100" dirty="0" smtClean="0"/>
                        <a:t>TFS</a:t>
                      </a:r>
                      <a:endParaRPr lang="en-US" sz="1100" dirty="0"/>
                    </a:p>
                  </a:txBody>
                  <a:tcPr marL="58890" marR="58890" marT="29444" marB="29444" anchor="ctr"/>
                </a:tc>
                <a:tc>
                  <a:txBody>
                    <a:bodyPr/>
                    <a:lstStyle/>
                    <a:p>
                      <a:r>
                        <a:rPr lang="en-US" sz="1100" dirty="0"/>
                        <a:t>Git</a:t>
                      </a:r>
                    </a:p>
                  </a:txBody>
                  <a:tcPr marL="58890" marR="58890" marT="29444" marB="29444" anchor="ctr"/>
                </a:tc>
                <a:extLst>
                  <a:ext uri="{0D108BD9-81ED-4DB2-BD59-A6C34878D82A}">
                    <a16:rowId xmlns:a16="http://schemas.microsoft.com/office/drawing/2014/main" val="1569674682"/>
                  </a:ext>
                </a:extLst>
              </a:tr>
              <a:tr h="194733">
                <a:tc>
                  <a:txBody>
                    <a:bodyPr/>
                    <a:lstStyle/>
                    <a:p>
                      <a:r>
                        <a:rPr lang="en-US" sz="1100"/>
                        <a:t>Check-In</a:t>
                      </a:r>
                    </a:p>
                  </a:txBody>
                  <a:tcPr marL="58890" marR="58890" marT="29444" marB="29444" anchor="ctr"/>
                </a:tc>
                <a:tc>
                  <a:txBody>
                    <a:bodyPr/>
                    <a:lstStyle/>
                    <a:p>
                      <a:r>
                        <a:rPr lang="en-US" sz="1100" dirty="0"/>
                        <a:t>Commit + Push</a:t>
                      </a:r>
                    </a:p>
                  </a:txBody>
                  <a:tcPr marL="58890" marR="58890" marT="29444" marB="29444" anchor="ctr"/>
                </a:tc>
                <a:extLst>
                  <a:ext uri="{0D108BD9-81ED-4DB2-BD59-A6C34878D82A}">
                    <a16:rowId xmlns:a16="http://schemas.microsoft.com/office/drawing/2014/main" val="4069034226"/>
                  </a:ext>
                </a:extLst>
              </a:tr>
              <a:tr h="194733">
                <a:tc>
                  <a:txBody>
                    <a:bodyPr/>
                    <a:lstStyle/>
                    <a:p>
                      <a:r>
                        <a:rPr lang="en-US" sz="1100"/>
                        <a:t>Get Latest Version</a:t>
                      </a:r>
                    </a:p>
                  </a:txBody>
                  <a:tcPr marL="58890" marR="58890" marT="29444" marB="29444" anchor="ctr"/>
                </a:tc>
                <a:tc>
                  <a:txBody>
                    <a:bodyPr/>
                    <a:lstStyle/>
                    <a:p>
                      <a:r>
                        <a:rPr lang="en-US" sz="1100" dirty="0"/>
                        <a:t>Pull</a:t>
                      </a:r>
                    </a:p>
                  </a:txBody>
                  <a:tcPr marL="58890" marR="58890" marT="29444" marB="29444" anchor="ctr"/>
                </a:tc>
                <a:extLst>
                  <a:ext uri="{0D108BD9-81ED-4DB2-BD59-A6C34878D82A}">
                    <a16:rowId xmlns:a16="http://schemas.microsoft.com/office/drawing/2014/main" val="3067396142"/>
                  </a:ext>
                </a:extLst>
              </a:tr>
              <a:tr h="0">
                <a:tc>
                  <a:txBody>
                    <a:bodyPr/>
                    <a:lstStyle/>
                    <a:p>
                      <a:r>
                        <a:rPr lang="en-US" sz="1100"/>
                        <a:t>‘Map Local Path’</a:t>
                      </a:r>
                    </a:p>
                  </a:txBody>
                  <a:tcPr marL="58890" marR="58890" marT="29444" marB="29444" anchor="ctr"/>
                </a:tc>
                <a:tc>
                  <a:txBody>
                    <a:bodyPr/>
                    <a:lstStyle/>
                    <a:p>
                      <a:r>
                        <a:rPr lang="en-US" sz="1100"/>
                        <a:t>Clone</a:t>
                      </a:r>
                    </a:p>
                  </a:txBody>
                  <a:tcPr marL="58890" marR="58890" marT="29444" marB="29444" anchor="ctr"/>
                </a:tc>
                <a:extLst>
                  <a:ext uri="{0D108BD9-81ED-4DB2-BD59-A6C34878D82A}">
                    <a16:rowId xmlns:a16="http://schemas.microsoft.com/office/drawing/2014/main" val="982361492"/>
                  </a:ext>
                </a:extLst>
              </a:tr>
              <a:tr h="194733">
                <a:tc>
                  <a:txBody>
                    <a:bodyPr/>
                    <a:lstStyle/>
                    <a:p>
                      <a:r>
                        <a:rPr lang="en-US" sz="1100" dirty="0"/>
                        <a:t>Shelve</a:t>
                      </a:r>
                    </a:p>
                  </a:txBody>
                  <a:tcPr marL="58890" marR="58890" marT="29444" marB="29444" anchor="ctr"/>
                </a:tc>
                <a:tc>
                  <a:txBody>
                    <a:bodyPr/>
                    <a:lstStyle/>
                    <a:p>
                      <a:r>
                        <a:rPr lang="en-US" sz="1100"/>
                        <a:t>Stash (only local though)</a:t>
                      </a:r>
                    </a:p>
                  </a:txBody>
                  <a:tcPr marL="58890" marR="58890" marT="29444" marB="29444" anchor="ctr"/>
                </a:tc>
                <a:extLst>
                  <a:ext uri="{0D108BD9-81ED-4DB2-BD59-A6C34878D82A}">
                    <a16:rowId xmlns:a16="http://schemas.microsoft.com/office/drawing/2014/main" val="471247875"/>
                  </a:ext>
                </a:extLst>
              </a:tr>
              <a:tr h="194733">
                <a:tc>
                  <a:txBody>
                    <a:bodyPr/>
                    <a:lstStyle/>
                    <a:p>
                      <a:r>
                        <a:rPr lang="en-US" sz="1100"/>
                        <a:t>Label</a:t>
                      </a:r>
                    </a:p>
                  </a:txBody>
                  <a:tcPr marL="58890" marR="58890" marT="29444" marB="29444" anchor="ctr"/>
                </a:tc>
                <a:tc>
                  <a:txBody>
                    <a:bodyPr/>
                    <a:lstStyle/>
                    <a:p>
                      <a:r>
                        <a:rPr lang="en-US" sz="1100"/>
                        <a:t>Tag</a:t>
                      </a:r>
                    </a:p>
                  </a:txBody>
                  <a:tcPr marL="58890" marR="58890" marT="29444" marB="29444" anchor="ctr"/>
                </a:tc>
                <a:extLst>
                  <a:ext uri="{0D108BD9-81ED-4DB2-BD59-A6C34878D82A}">
                    <a16:rowId xmlns:a16="http://schemas.microsoft.com/office/drawing/2014/main" val="1846104234"/>
                  </a:ext>
                </a:extLst>
              </a:tr>
              <a:tr h="194733">
                <a:tc>
                  <a:txBody>
                    <a:bodyPr/>
                    <a:lstStyle/>
                    <a:p>
                      <a:r>
                        <a:rPr lang="en-US" sz="1100"/>
                        <a:t>‘Compare Local to Server’</a:t>
                      </a:r>
                    </a:p>
                  </a:txBody>
                  <a:tcPr marL="58890" marR="58890" marT="29444" marB="29444" anchor="ctr"/>
                </a:tc>
                <a:tc>
                  <a:txBody>
                    <a:bodyPr/>
                    <a:lstStyle/>
                    <a:p>
                      <a:r>
                        <a:rPr lang="en-US" sz="1100"/>
                        <a:t>Fetch</a:t>
                      </a:r>
                    </a:p>
                  </a:txBody>
                  <a:tcPr marL="58890" marR="58890" marT="29444" marB="29444" anchor="ctr"/>
                </a:tc>
                <a:extLst>
                  <a:ext uri="{0D108BD9-81ED-4DB2-BD59-A6C34878D82A}">
                    <a16:rowId xmlns:a16="http://schemas.microsoft.com/office/drawing/2014/main" val="210857222"/>
                  </a:ext>
                </a:extLst>
              </a:tr>
              <a:tr h="194733">
                <a:tc>
                  <a:txBody>
                    <a:bodyPr/>
                    <a:lstStyle/>
                    <a:p>
                      <a:r>
                        <a:rPr lang="en-US" sz="1100"/>
                        <a:t>Checkin and get Latest</a:t>
                      </a:r>
                    </a:p>
                  </a:txBody>
                  <a:tcPr marL="58890" marR="58890" marT="29444" marB="29444" anchor="ctr"/>
                </a:tc>
                <a:tc>
                  <a:txBody>
                    <a:bodyPr/>
                    <a:lstStyle/>
                    <a:p>
                      <a:r>
                        <a:rPr lang="en-US" sz="1100" dirty="0"/>
                        <a:t>Sync</a:t>
                      </a:r>
                    </a:p>
                  </a:txBody>
                  <a:tcPr marL="58890" marR="58890" marT="29444" marB="29444" anchor="ctr"/>
                </a:tc>
                <a:extLst>
                  <a:ext uri="{0D108BD9-81ED-4DB2-BD59-A6C34878D82A}">
                    <a16:rowId xmlns:a16="http://schemas.microsoft.com/office/drawing/2014/main" val="3723134514"/>
                  </a:ext>
                </a:extLst>
              </a:tr>
            </a:tbl>
          </a:graphicData>
        </a:graphic>
      </p:graphicFrame>
    </p:spTree>
    <p:extLst>
      <p:ext uri="{BB962C8B-B14F-4D97-AF65-F5344CB8AC3E}">
        <p14:creationId xmlns:p14="http://schemas.microsoft.com/office/powerpoint/2010/main" val="28674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مزایای </a:t>
            </a:r>
            <a:r>
              <a:rPr lang="en-US" dirty="0" smtClean="0">
                <a:cs typeface="B Nazanin" panose="00000400000000000000" pitchFamily="2" charset="-78"/>
              </a:rPr>
              <a:t>Git</a:t>
            </a:r>
            <a:r>
              <a:rPr lang="fa-IR" dirty="0" smtClean="0">
                <a:cs typeface="B Nazanin" panose="00000400000000000000" pitchFamily="2" charset="-78"/>
              </a:rPr>
              <a:t> به نسبت </a:t>
            </a:r>
            <a:r>
              <a:rPr lang="en-US" dirty="0" smtClean="0">
                <a:cs typeface="B Nazanin" panose="00000400000000000000" pitchFamily="2" charset="-78"/>
              </a:rPr>
              <a:t>TFS</a:t>
            </a:r>
            <a:endParaRPr lang="en-US" dirty="0">
              <a:cs typeface="B Nazanin" panose="00000400000000000000" pitchFamily="2" charset="-78"/>
            </a:endParaRPr>
          </a:p>
        </p:txBody>
      </p:sp>
      <p:sp>
        <p:nvSpPr>
          <p:cNvPr id="10" name="Content Placeholder 9"/>
          <p:cNvSpPr>
            <a:spLocks noGrp="1"/>
          </p:cNvSpPr>
          <p:nvPr>
            <p:ph sz="quarter" idx="4"/>
          </p:nvPr>
        </p:nvSpPr>
        <p:spPr>
          <a:xfrm>
            <a:off x="388790" y="2093805"/>
            <a:ext cx="9782499" cy="4544062"/>
          </a:xfrm>
        </p:spPr>
        <p:txBody>
          <a:bodyPr>
            <a:normAutofit fontScale="85000" lnSpcReduction="10000"/>
          </a:bodyPr>
          <a:lstStyle/>
          <a:p>
            <a:pPr algn="just" rtl="1">
              <a:lnSpc>
                <a:spcPct val="110000"/>
              </a:lnSpc>
            </a:pPr>
            <a:r>
              <a:rPr lang="fa-IR" dirty="0" smtClean="0">
                <a:cs typeface="B Nazanin" panose="00000400000000000000" pitchFamily="2" charset="-78"/>
              </a:rPr>
              <a:t>مزایا </a:t>
            </a:r>
            <a:r>
              <a:rPr lang="en-US" dirty="0" smtClean="0">
                <a:cs typeface="B Nazanin" panose="00000400000000000000" pitchFamily="2" charset="-78"/>
              </a:rPr>
              <a:t>git</a:t>
            </a:r>
            <a:r>
              <a:rPr lang="fa-IR" dirty="0" smtClean="0">
                <a:cs typeface="B Nazanin" panose="00000400000000000000" pitchFamily="2" charset="-78"/>
              </a:rPr>
              <a:t> :</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fa-IR" dirty="0">
                <a:cs typeface="B Nazanin" panose="00000400000000000000" pitchFamily="2" charset="-78"/>
              </a:rPr>
              <a:t>وابستگی قابل توجهی به یک سرور از راه دور </a:t>
            </a:r>
            <a:r>
              <a:rPr lang="fa-IR" dirty="0" smtClean="0">
                <a:cs typeface="B Nazanin" panose="00000400000000000000" pitchFamily="2" charset="-78"/>
              </a:rPr>
              <a:t>را کاهش </a:t>
            </a:r>
            <a:r>
              <a:rPr lang="fa-IR" dirty="0">
                <a:cs typeface="B Nazanin" panose="00000400000000000000" pitchFamily="2" charset="-78"/>
              </a:rPr>
              <a:t>می </a:t>
            </a:r>
            <a:r>
              <a:rPr lang="fa-IR" dirty="0" smtClean="0">
                <a:cs typeface="B Nazanin" panose="00000400000000000000" pitchFamily="2" charset="-78"/>
              </a:rPr>
              <a:t>دهد.</a:t>
            </a:r>
          </a:p>
          <a:p>
            <a:pPr lvl="1" algn="just" rtl="1">
              <a:lnSpc>
                <a:spcPct val="110000"/>
              </a:lnSpc>
              <a:buFont typeface="Wingdings" panose="05000000000000000000" pitchFamily="2" charset="2"/>
              <a:buChar char="v"/>
            </a:pPr>
            <a:r>
              <a:rPr lang="fa-IR" dirty="0">
                <a:cs typeface="B Nazanin" panose="00000400000000000000" pitchFamily="2" charset="-78"/>
              </a:rPr>
              <a:t>جریان کار تمیزتر و تاریخچه </a:t>
            </a:r>
            <a:r>
              <a:rPr lang="fa-IR" dirty="0" smtClean="0">
                <a:cs typeface="B Nazanin" panose="00000400000000000000" pitchFamily="2" charset="-78"/>
              </a:rPr>
              <a:t>تمیزتری دارد.</a:t>
            </a:r>
          </a:p>
          <a:p>
            <a:pPr lvl="1" algn="just" rtl="1">
              <a:lnSpc>
                <a:spcPct val="110000"/>
              </a:lnSpc>
              <a:buFont typeface="Wingdings" panose="05000000000000000000" pitchFamily="2" charset="2"/>
              <a:buChar char="v"/>
            </a:pPr>
            <a:r>
              <a:rPr lang="fa-IR" dirty="0">
                <a:cs typeface="B Nazanin" panose="00000400000000000000" pitchFamily="2" charset="-78"/>
              </a:rPr>
              <a:t>شاخه های واقعی - یک تفاوت </a:t>
            </a:r>
            <a:r>
              <a:rPr lang="fa-IR" dirty="0" smtClean="0">
                <a:cs typeface="B Nazanin" panose="00000400000000000000" pitchFamily="2" charset="-78"/>
              </a:rPr>
              <a:t>اساسی دارد.</a:t>
            </a:r>
          </a:p>
          <a:p>
            <a:pPr lvl="1" algn="just" rtl="1">
              <a:lnSpc>
                <a:spcPct val="110000"/>
              </a:lnSpc>
              <a:buFont typeface="Wingdings" panose="05000000000000000000" pitchFamily="2" charset="2"/>
              <a:buChar char="v"/>
            </a:pPr>
            <a:r>
              <a:rPr lang="fa-IR" dirty="0" smtClean="0">
                <a:cs typeface="B Nazanin" panose="00000400000000000000" pitchFamily="2" charset="-78"/>
              </a:rPr>
              <a:t>افزونگی دارد و این افزونگی در برخی مواقع قابل قبول می باشد (زمانیکه سرور اصلی دچار مشکل شود).</a:t>
            </a:r>
          </a:p>
          <a:p>
            <a:pPr lvl="1" algn="just" rtl="1">
              <a:lnSpc>
                <a:spcPct val="110000"/>
              </a:lnSpc>
              <a:buFont typeface="Wingdings" panose="05000000000000000000" pitchFamily="2" charset="2"/>
              <a:buChar char="v"/>
            </a:pPr>
            <a:r>
              <a:rPr lang="fa-IR" dirty="0" smtClean="0">
                <a:cs typeface="B Nazanin" panose="00000400000000000000" pitchFamily="2" charset="-78"/>
              </a:rPr>
              <a:t>تحرک پذیری دارد بدان معنی که شما می توانید به آسانی به هر سیستمی آن را انتقال دهید.</a:t>
            </a:r>
          </a:p>
          <a:p>
            <a:pPr lvl="1" algn="just" rtl="1">
              <a:lnSpc>
                <a:spcPct val="110000"/>
              </a:lnSpc>
              <a:buFont typeface="Wingdings" panose="05000000000000000000" pitchFamily="2" charset="2"/>
              <a:buChar char="v"/>
            </a:pPr>
            <a:r>
              <a:rPr lang="fa-IR" dirty="0" smtClean="0">
                <a:cs typeface="B Nazanin" panose="00000400000000000000" pitchFamily="2" charset="-78"/>
              </a:rPr>
              <a:t>بسیاری از ابزارهای مدیریت و کاربران بصورت رایگان و متن باز در اختیار شما قرار می گیرد.</a:t>
            </a:r>
          </a:p>
          <a:p>
            <a:pPr lvl="1" algn="just" rtl="1">
              <a:lnSpc>
                <a:spcPct val="110000"/>
              </a:lnSpc>
              <a:buFont typeface="Wingdings" panose="05000000000000000000" pitchFamily="2" charset="2"/>
              <a:buChar char="v"/>
            </a:pPr>
            <a:r>
              <a:rPr lang="fa-IR" dirty="0">
                <a:cs typeface="B Nazanin" panose="00000400000000000000" pitchFamily="2" charset="-78"/>
              </a:rPr>
              <a:t>تعداد زیادی سرویس </a:t>
            </a:r>
            <a:r>
              <a:rPr lang="fa-IR" dirty="0" smtClean="0">
                <a:cs typeface="B Nazanin" panose="00000400000000000000" pitchFamily="2" charset="-78"/>
              </a:rPr>
              <a:t>میزبانی</a:t>
            </a:r>
            <a:r>
              <a:rPr lang="fa-IR" dirty="0">
                <a:cs typeface="B Nazanin" panose="00000400000000000000" pitchFamily="2" charset="-78"/>
              </a:rPr>
              <a:t> </a:t>
            </a:r>
            <a:r>
              <a:rPr lang="fa-IR" dirty="0" smtClean="0">
                <a:cs typeface="B Nazanin" panose="00000400000000000000" pitchFamily="2" charset="-78"/>
              </a:rPr>
              <a:t>ابری</a:t>
            </a:r>
            <a:r>
              <a:rPr lang="en-US" dirty="0" smtClean="0">
                <a:cs typeface="B Nazanin" panose="00000400000000000000" pitchFamily="2" charset="-78"/>
              </a:rPr>
              <a:t> GIT </a:t>
            </a:r>
            <a:r>
              <a:rPr lang="fa-IR" dirty="0" smtClean="0">
                <a:cs typeface="B Nazanin" panose="00000400000000000000" pitchFamily="2" charset="-78"/>
              </a:rPr>
              <a:t>وجود </a:t>
            </a:r>
            <a:r>
              <a:rPr lang="fa-IR" dirty="0">
                <a:cs typeface="B Nazanin" panose="00000400000000000000" pitchFamily="2" charset="-78"/>
              </a:rPr>
              <a:t>دارد</a:t>
            </a:r>
            <a:r>
              <a:rPr lang="fa-IR" dirty="0" smtClean="0">
                <a:cs typeface="B Nazanin" panose="00000400000000000000" pitchFamily="2" charset="-78"/>
              </a:rPr>
              <a:t>.</a:t>
            </a:r>
          </a:p>
          <a:p>
            <a:pPr lvl="1" algn="just" rtl="1">
              <a:lnSpc>
                <a:spcPct val="110000"/>
              </a:lnSpc>
              <a:buFont typeface="Wingdings" panose="05000000000000000000" pitchFamily="2" charset="2"/>
              <a:buChar char="v"/>
            </a:pPr>
            <a:r>
              <a:rPr lang="en-US" dirty="0"/>
              <a:t>. </a:t>
            </a:r>
            <a:r>
              <a:rPr lang="en-US" b="1" dirty="0"/>
              <a:t>Cross </a:t>
            </a:r>
            <a:r>
              <a:rPr lang="en-US" b="1" dirty="0" smtClean="0"/>
              <a:t>platform</a:t>
            </a:r>
            <a:endParaRPr lang="fa-IR" dirty="0" smtClean="0">
              <a:cs typeface="B Nazanin" panose="00000400000000000000" pitchFamily="2" charset="-78"/>
            </a:endParaRPr>
          </a:p>
          <a:p>
            <a:pPr algn="just" rtl="1">
              <a:lnSpc>
                <a:spcPct val="110000"/>
              </a:lnSpc>
            </a:pPr>
            <a:r>
              <a:rPr lang="fa-IR" dirty="0" smtClean="0">
                <a:cs typeface="B Nazanin" panose="00000400000000000000" pitchFamily="2" charset="-78"/>
              </a:rPr>
              <a:t>معایب </a:t>
            </a:r>
            <a:r>
              <a:rPr lang="en-US" dirty="0" smtClean="0">
                <a:cs typeface="B Nazanin" panose="00000400000000000000" pitchFamily="2" charset="-78"/>
              </a:rPr>
              <a:t>git</a:t>
            </a:r>
            <a:r>
              <a:rPr lang="fa-IR" dirty="0" smtClean="0">
                <a:cs typeface="B Nazanin" panose="00000400000000000000" pitchFamily="2" charset="-78"/>
              </a:rPr>
              <a:t> :</a:t>
            </a:r>
          </a:p>
          <a:p>
            <a:pPr lvl="1" algn="just" rtl="1">
              <a:lnSpc>
                <a:spcPct val="110000"/>
              </a:lnSpc>
              <a:buFont typeface="Wingdings" panose="05000000000000000000" pitchFamily="2" charset="2"/>
              <a:buChar char="v"/>
            </a:pPr>
            <a:r>
              <a:rPr lang="en-US" dirty="0">
                <a:cs typeface="B Nazanin" panose="00000400000000000000" pitchFamily="2" charset="-78"/>
              </a:rPr>
              <a:t>GIT </a:t>
            </a:r>
            <a:r>
              <a:rPr lang="fa-IR" dirty="0" smtClean="0">
                <a:cs typeface="B Nazanin" panose="00000400000000000000" pitchFamily="2" charset="-78"/>
              </a:rPr>
              <a:t> در </a:t>
            </a:r>
            <a:r>
              <a:rPr lang="fa-IR" dirty="0">
                <a:cs typeface="B Nazanin" panose="00000400000000000000" pitchFamily="2" charset="-78"/>
              </a:rPr>
              <a:t>هنگام مدیریت تعداد بسیار زیادی از پرونده ها نسبت </a:t>
            </a:r>
            <a:r>
              <a:rPr lang="fa-IR" dirty="0" smtClean="0">
                <a:cs typeface="B Nazanin" panose="00000400000000000000" pitchFamily="2" charset="-78"/>
              </a:rPr>
              <a:t>به</a:t>
            </a:r>
            <a:r>
              <a:rPr lang="en-US" dirty="0" smtClean="0">
                <a:cs typeface="B Nazanin" panose="00000400000000000000" pitchFamily="2" charset="-78"/>
              </a:rPr>
              <a:t> TFS </a:t>
            </a:r>
            <a:r>
              <a:rPr lang="fa-IR" dirty="0">
                <a:cs typeface="B Nazanin" panose="00000400000000000000" pitchFamily="2" charset="-78"/>
              </a:rPr>
              <a:t>کارایی کمتری دارد</a:t>
            </a:r>
            <a:r>
              <a:rPr lang="fa-IR" dirty="0" smtClean="0">
                <a:cs typeface="B Nazanin" panose="00000400000000000000" pitchFamily="2" charset="-78"/>
              </a:rPr>
              <a:t>.</a:t>
            </a:r>
            <a:endParaRPr lang="en-US" dirty="0" smtClean="0">
              <a:cs typeface="B Nazanin" panose="00000400000000000000" pitchFamily="2" charset="-78"/>
            </a:endParaRPr>
          </a:p>
          <a:p>
            <a:pPr lvl="1" algn="just" rtl="1">
              <a:lnSpc>
                <a:spcPct val="110000"/>
              </a:lnSpc>
              <a:buFont typeface="Wingdings" panose="05000000000000000000" pitchFamily="2" charset="2"/>
              <a:buChar char="v"/>
            </a:pPr>
            <a:r>
              <a:rPr lang="en-US" dirty="0" smtClean="0">
                <a:cs typeface="B Nazanin" panose="00000400000000000000" pitchFamily="2" charset="-78"/>
              </a:rPr>
              <a:t> GIT </a:t>
            </a:r>
            <a:r>
              <a:rPr lang="fa-IR" dirty="0">
                <a:cs typeface="B Nazanin" panose="00000400000000000000" pitchFamily="2" charset="-78"/>
              </a:rPr>
              <a:t>مستعد ابتلا به خطاهای </a:t>
            </a:r>
            <a:r>
              <a:rPr lang="fa-IR" dirty="0" smtClean="0">
                <a:cs typeface="B Nazanin" panose="00000400000000000000" pitchFamily="2" charset="-78"/>
              </a:rPr>
              <a:t>کاربر</a:t>
            </a:r>
            <a:r>
              <a:rPr lang="fa-IR" dirty="0">
                <a:cs typeface="B Nazanin" panose="00000400000000000000" pitchFamily="2" charset="-78"/>
              </a:rPr>
              <a:t>ی</a:t>
            </a:r>
            <a:r>
              <a:rPr lang="fa-IR" dirty="0" smtClean="0">
                <a:cs typeface="B Nazanin" panose="00000400000000000000" pitchFamily="2" charset="-78"/>
              </a:rPr>
              <a:t> </a:t>
            </a:r>
            <a:r>
              <a:rPr lang="fa-IR" dirty="0">
                <a:cs typeface="B Nazanin" panose="00000400000000000000" pitchFamily="2" charset="-78"/>
              </a:rPr>
              <a:t>است ، مدیران </a:t>
            </a:r>
            <a:r>
              <a:rPr lang="en-US" dirty="0" smtClean="0">
                <a:cs typeface="B Nazanin" panose="00000400000000000000" pitchFamily="2" charset="-78"/>
              </a:rPr>
              <a:t>IT</a:t>
            </a:r>
            <a:r>
              <a:rPr lang="fa-IR" dirty="0" smtClean="0">
                <a:cs typeface="B Nazanin" panose="00000400000000000000" pitchFamily="2" charset="-78"/>
              </a:rPr>
              <a:t> باید </a:t>
            </a:r>
            <a:r>
              <a:rPr lang="fa-IR" dirty="0">
                <a:cs typeface="B Nazanin" panose="00000400000000000000" pitchFamily="2" charset="-78"/>
              </a:rPr>
              <a:t>با دقت برنامه ریزی معماری و سلسله مراتب اجرای </a:t>
            </a:r>
            <a:r>
              <a:rPr lang="en-US" dirty="0" smtClean="0">
                <a:cs typeface="B Nazanin" panose="00000400000000000000" pitchFamily="2" charset="-78"/>
              </a:rPr>
              <a:t>GIT</a:t>
            </a:r>
            <a:r>
              <a:rPr lang="fa-IR" smtClean="0">
                <a:cs typeface="B Nazanin" panose="00000400000000000000" pitchFamily="2" charset="-78"/>
              </a:rPr>
              <a:t> را </a:t>
            </a:r>
            <a:r>
              <a:rPr lang="fa-IR" dirty="0">
                <a:cs typeface="B Nazanin" panose="00000400000000000000" pitchFamily="2" charset="-78"/>
              </a:rPr>
              <a:t>برنامه ریزی کنند و به توسعه دهندگان باید فکر کرد که چگونه از منبع کنترل بدون سردرگمی یا مسدود شدن استفاده کنند.</a:t>
            </a:r>
            <a:endParaRPr lang="fa-IR" dirty="0" smtClean="0">
              <a:cs typeface="B Nazanin" panose="00000400000000000000" pitchFamily="2" charset="-78"/>
            </a:endParaRPr>
          </a:p>
        </p:txBody>
      </p:sp>
      <p:pic>
        <p:nvPicPr>
          <p:cNvPr id="6" name="Picture 5"/>
          <p:cNvPicPr>
            <a:picLocks noChangeAspect="1"/>
          </p:cNvPicPr>
          <p:nvPr/>
        </p:nvPicPr>
        <p:blipFill>
          <a:blip r:embed="rId3"/>
          <a:stretch>
            <a:fillRect/>
          </a:stretch>
        </p:blipFill>
        <p:spPr>
          <a:xfrm>
            <a:off x="388790" y="691913"/>
            <a:ext cx="3074051" cy="11422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3410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گیت - </a:t>
            </a:r>
            <a:r>
              <a:rPr lang="en-US" dirty="0" smtClean="0">
                <a:cs typeface="B Nazanin" panose="00000400000000000000" pitchFamily="2" charset="-78"/>
              </a:rPr>
              <a:t>Git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72440" y="2113280"/>
            <a:ext cx="5715000" cy="39338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12230" y="2113280"/>
            <a:ext cx="5486400" cy="22002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63403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a:t>
            </a:r>
            <a:r>
              <a:rPr lang="en-US" dirty="0" smtClean="0">
                <a:cs typeface="B Nazanin" panose="00000400000000000000" pitchFamily="2" charset="-78"/>
              </a:rPr>
              <a:t> </a:t>
            </a:r>
            <a:r>
              <a:rPr lang="fa-IR" dirty="0" smtClean="0">
                <a:cs typeface="B Nazanin" panose="00000400000000000000" pitchFamily="2" charset="-78"/>
              </a:rPr>
              <a:t>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392" y="2025273"/>
            <a:ext cx="11695238" cy="4133333"/>
          </a:xfrm>
          <a:prstGeom prst="rect">
            <a:avLst/>
          </a:prstGeom>
        </p:spPr>
      </p:pic>
    </p:spTree>
    <p:extLst>
      <p:ext uri="{BB962C8B-B14F-4D97-AF65-F5344CB8AC3E}">
        <p14:creationId xmlns:p14="http://schemas.microsoft.com/office/powerpoint/2010/main" val="729699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های متفاوت در گیت – </a:t>
            </a:r>
            <a:r>
              <a:rPr lang="en-US" dirty="0" smtClean="0">
                <a:cs typeface="B Nazanin" panose="00000400000000000000" pitchFamily="2" charset="-78"/>
              </a:rPr>
              <a:t>Local Git States</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5297" y="2231848"/>
            <a:ext cx="7620000" cy="4200525"/>
          </a:xfrm>
          <a:prstGeom prst="rect">
            <a:avLst/>
          </a:prstGeom>
        </p:spPr>
      </p:pic>
    </p:spTree>
    <p:extLst>
      <p:ext uri="{BB962C8B-B14F-4D97-AF65-F5344CB8AC3E}">
        <p14:creationId xmlns:p14="http://schemas.microsoft.com/office/powerpoint/2010/main" val="2013319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انواع حالت ها</a:t>
            </a:r>
            <a:r>
              <a:rPr lang="en-US" dirty="0" smtClean="0">
                <a:cs typeface="B Nazanin" panose="00000400000000000000" pitchFamily="2" charset="-78"/>
              </a:rPr>
              <a:t> </a:t>
            </a:r>
            <a:r>
              <a:rPr lang="fa-IR" dirty="0" smtClean="0">
                <a:cs typeface="B Nazanin" panose="00000400000000000000" pitchFamily="2" charset="-78"/>
              </a:rPr>
              <a:t>در گیت –</a:t>
            </a:r>
            <a:r>
              <a:rPr lang="fa-IR" dirty="0">
                <a:cs typeface="B Nazanin" panose="00000400000000000000" pitchFamily="2" charset="-78"/>
              </a:rPr>
              <a:t> </a:t>
            </a:r>
            <a:r>
              <a:rPr lang="en-US" dirty="0" smtClean="0">
                <a:cs typeface="B Nazanin" panose="00000400000000000000" pitchFamily="2" charset="-78"/>
              </a:rPr>
              <a:t>Git States With Remote</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4190" y="2126294"/>
            <a:ext cx="5767544" cy="4731706"/>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288" y="3746499"/>
            <a:ext cx="4101185" cy="230434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46482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حیات در گیت </a:t>
            </a:r>
            <a:r>
              <a:rPr lang="en-US" dirty="0" smtClean="0">
                <a:cs typeface="B Nazanin" panose="00000400000000000000" pitchFamily="2" charset="-78"/>
              </a:rPr>
              <a:t>Life Cycle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 y="2331508"/>
            <a:ext cx="7620000" cy="3143250"/>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55692" y="4200702"/>
            <a:ext cx="4036084" cy="23355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36854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What is a ‘version control system?’</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endParaRPr lang="en-US" dirty="0" smtClean="0">
              <a:cs typeface="B Nazanin" panose="00000400000000000000" pitchFamily="2" charset="-78"/>
            </a:endParaRPr>
          </a:p>
          <a:p>
            <a:pPr marL="0" indent="0">
              <a:lnSpc>
                <a:spcPct val="150000"/>
              </a:lnSpc>
              <a:buNone/>
            </a:pPr>
            <a:r>
              <a:rPr lang="en-US" dirty="0" smtClean="0">
                <a:cs typeface="B Nazanin" panose="00000400000000000000" pitchFamily="2" charset="-78"/>
              </a:rPr>
              <a:t>• </a:t>
            </a:r>
            <a:r>
              <a:rPr lang="en-US" dirty="0">
                <a:cs typeface="B Nazanin" panose="00000400000000000000" pitchFamily="2" charset="-78"/>
              </a:rPr>
              <a:t>a way to manage files and directories</a:t>
            </a:r>
          </a:p>
          <a:p>
            <a:pPr marL="0" indent="0">
              <a:lnSpc>
                <a:spcPct val="150000"/>
              </a:lnSpc>
              <a:buNone/>
            </a:pPr>
            <a:r>
              <a:rPr lang="en-US" dirty="0">
                <a:cs typeface="B Nazanin" panose="00000400000000000000" pitchFamily="2" charset="-78"/>
              </a:rPr>
              <a:t>• track changes over time</a:t>
            </a:r>
          </a:p>
          <a:p>
            <a:pPr marL="0" indent="0">
              <a:lnSpc>
                <a:spcPct val="150000"/>
              </a:lnSpc>
              <a:buNone/>
            </a:pPr>
            <a:r>
              <a:rPr lang="en-US" dirty="0">
                <a:cs typeface="B Nazanin" panose="00000400000000000000" pitchFamily="2" charset="-78"/>
              </a:rPr>
              <a:t>• recall previous versions </a:t>
            </a:r>
          </a:p>
          <a:p>
            <a:pPr marL="0" indent="0">
              <a:lnSpc>
                <a:spcPct val="150000"/>
              </a:lnSpc>
              <a:buNone/>
            </a:pPr>
            <a:r>
              <a:rPr lang="en-US" dirty="0">
                <a:cs typeface="B Nazanin" panose="00000400000000000000" pitchFamily="2" charset="-78"/>
              </a:rPr>
              <a:t>• ‘source control’ is a subset of a VCS.</a:t>
            </a:r>
            <a:endParaRPr lang="fa-IR" dirty="0" smtClean="0">
              <a:cs typeface="B Nazanin" panose="00000400000000000000" pitchFamily="2" charset="-78"/>
            </a:endParaRPr>
          </a:p>
        </p:txBody>
      </p:sp>
      <p:pic>
        <p:nvPicPr>
          <p:cNvPr id="5" name="Picture 4"/>
          <p:cNvPicPr>
            <a:picLocks noChangeAspect="1"/>
          </p:cNvPicPr>
          <p:nvPr/>
        </p:nvPicPr>
        <p:blipFill>
          <a:blip r:embed="rId3"/>
          <a:stretch>
            <a:fillRect/>
          </a:stretch>
        </p:blipFill>
        <p:spPr>
          <a:xfrm>
            <a:off x="6438218" y="3126760"/>
            <a:ext cx="5285492" cy="22878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8099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چرخه عملیاتی حذف فایل در گیت - </a:t>
            </a:r>
            <a:r>
              <a:rPr lang="en-US" dirty="0" smtClean="0">
                <a:cs typeface="B Nazanin" panose="00000400000000000000" pitchFamily="2" charset="-78"/>
              </a:rPr>
              <a:t>File Lifecycle</a:t>
            </a:r>
            <a:r>
              <a:rPr lang="fa-IR" dirty="0" smtClean="0">
                <a:cs typeface="B Nazanin" panose="00000400000000000000" pitchFamily="2" charset="-78"/>
              </a:rPr>
              <a:t> </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80619" y="2050732"/>
            <a:ext cx="6076950" cy="45624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67942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Git-SCM.COM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1752411" y="2145676"/>
            <a:ext cx="7469678" cy="4273426"/>
          </a:xfrm>
          <a:prstGeom prst="rect">
            <a:avLst/>
          </a:prstGeom>
          <a:ln>
            <a:noFill/>
          </a:ln>
          <a:effectLst>
            <a:outerShdw blurRad="190500" algn="tl" rotWithShape="0">
              <a:srgbClr val="000000">
                <a:alpha val="70000"/>
              </a:srgbClr>
            </a:outerShdw>
          </a:effectLst>
        </p:spPr>
      </p:pic>
      <p:sp>
        <p:nvSpPr>
          <p:cNvPr id="5" name="Right Arrow 4"/>
          <p:cNvSpPr/>
          <p:nvPr/>
        </p:nvSpPr>
        <p:spPr>
          <a:xfrm rot="8616750">
            <a:off x="6229533" y="482823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9" name="Right Arrow 8"/>
          <p:cNvSpPr/>
          <p:nvPr/>
        </p:nvSpPr>
        <p:spPr>
          <a:xfrm rot="21003931">
            <a:off x="2705779" y="5127350"/>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0" name="Right Arrow 9"/>
          <p:cNvSpPr/>
          <p:nvPr/>
        </p:nvSpPr>
        <p:spPr>
          <a:xfrm rot="5400000">
            <a:off x="5432428" y="394964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rot="1102522">
            <a:off x="2751220" y="4167338"/>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a:off x="2677222" y="5786727"/>
            <a:ext cx="512064" cy="36576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8937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1" grpId="0" animBg="1"/>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5117081" y="2170176"/>
            <a:ext cx="6598669" cy="332575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143540" y="2844339"/>
            <a:ext cx="4741534" cy="339340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TextBox 7"/>
          <p:cNvSpPr txBox="1"/>
          <p:nvPr/>
        </p:nvSpPr>
        <p:spPr>
          <a:xfrm>
            <a:off x="363880" y="2659673"/>
            <a:ext cx="3292889" cy="1477328"/>
          </a:xfrm>
          <a:prstGeom prst="rect">
            <a:avLst/>
          </a:prstGeom>
          <a:noFill/>
        </p:spPr>
        <p:txBody>
          <a:bodyPr wrap="none" rtlCol="0">
            <a:spAutoFit/>
          </a:bodyPr>
          <a:lstStyle/>
          <a:p>
            <a:pPr marL="285750" indent="-285750" algn="r" rtl="1">
              <a:buFont typeface="Arial" panose="020B0604020202020204" pitchFamily="34" charset="0"/>
              <a:buChar char="•"/>
            </a:pPr>
            <a:r>
              <a:rPr lang="fa-IR" dirty="0" smtClean="0">
                <a:cs typeface="B Nazanin" panose="00000400000000000000" pitchFamily="2" charset="-78"/>
              </a:rPr>
              <a:t>ایجاد مخزن بصورت اختصاصی / عمومی </a:t>
            </a:r>
          </a:p>
          <a:p>
            <a:pPr lvl="1" algn="r" rtl="1"/>
            <a:r>
              <a:rPr lang="fa-IR" dirty="0" smtClean="0">
                <a:cs typeface="B Nazanin" panose="00000400000000000000" pitchFamily="2" charset="-78"/>
              </a:rPr>
              <a:t>بصورت نامحدود</a:t>
            </a:r>
          </a:p>
          <a:p>
            <a:pPr marL="285750" indent="-285750" algn="r" rtl="1">
              <a:buFont typeface="Arial" panose="020B0604020202020204" pitchFamily="34" charset="0"/>
              <a:buChar char="•"/>
            </a:pPr>
            <a:r>
              <a:rPr lang="fa-IR" dirty="0" smtClean="0">
                <a:cs typeface="B Nazanin" panose="00000400000000000000" pitchFamily="2" charset="-78"/>
              </a:rPr>
              <a:t>2000 فعالیت در ماه</a:t>
            </a:r>
          </a:p>
          <a:p>
            <a:pPr marL="285750" indent="-285750" algn="r" rtl="1">
              <a:buFont typeface="Arial" panose="020B0604020202020204" pitchFamily="34" charset="0"/>
              <a:buChar char="•"/>
            </a:pPr>
            <a:r>
              <a:rPr lang="fa-IR" dirty="0" smtClean="0">
                <a:cs typeface="B Nazanin" panose="00000400000000000000" pitchFamily="2" charset="-78"/>
              </a:rPr>
              <a:t>500 مگابایت فضای ذخیره سازی</a:t>
            </a:r>
          </a:p>
          <a:p>
            <a:pPr marL="285750" indent="-285750" algn="r" rtl="1">
              <a:buFont typeface="Arial" panose="020B0604020202020204" pitchFamily="34" charset="0"/>
              <a:buChar char="•"/>
            </a:pPr>
            <a:r>
              <a:rPr lang="fa-IR" dirty="0" smtClean="0">
                <a:cs typeface="B Nazanin" panose="00000400000000000000" pitchFamily="2" charset="-78"/>
              </a:rPr>
              <a:t>پشتیبانی انجمن</a:t>
            </a:r>
          </a:p>
        </p:txBody>
      </p:sp>
      <p:sp>
        <p:nvSpPr>
          <p:cNvPr id="13" name="Right Arrow 12"/>
          <p:cNvSpPr/>
          <p:nvPr/>
        </p:nvSpPr>
        <p:spPr>
          <a:xfrm rot="16200000">
            <a:off x="9879654" y="2429811"/>
            <a:ext cx="353568" cy="475488"/>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267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3890" y="2023872"/>
            <a:ext cx="6372398" cy="46556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p:cNvSpPr txBox="1"/>
          <p:nvPr/>
        </p:nvSpPr>
        <p:spPr>
          <a:xfrm>
            <a:off x="7461123" y="2208569"/>
            <a:ext cx="4392549" cy="3416320"/>
          </a:xfrm>
          <a:prstGeom prst="rect">
            <a:avLst/>
          </a:prstGeom>
          <a:noFill/>
        </p:spPr>
        <p:txBody>
          <a:bodyPr wrap="none" rtlCol="0">
            <a:spAutoFit/>
          </a:bodyPr>
          <a:lstStyle/>
          <a:p>
            <a:pPr algn="r" rtl="1"/>
            <a:r>
              <a:rPr lang="fa-IR" dirty="0" smtClean="0">
                <a:cs typeface="B Nazanin" panose="00000400000000000000" pitchFamily="2" charset="-78"/>
              </a:rPr>
              <a:t>امکان جستجو و نمایش اطلاعات و دسته بندی آن بر اساس :</a:t>
            </a:r>
          </a:p>
          <a:p>
            <a:pPr marL="285750" indent="-285750" algn="r" rtl="1">
              <a:buFont typeface="Arial" panose="020B0604020202020204" pitchFamily="34" charset="0"/>
              <a:buChar char="•"/>
            </a:pPr>
            <a:r>
              <a:rPr lang="fa-IR" dirty="0" smtClean="0">
                <a:cs typeface="B Nazanin" panose="00000400000000000000" pitchFamily="2" charset="-78"/>
              </a:rPr>
              <a:t>تعداد مخازن</a:t>
            </a:r>
          </a:p>
          <a:p>
            <a:pPr marL="285750" indent="-285750" algn="r" rtl="1">
              <a:buFont typeface="Arial" panose="020B0604020202020204" pitchFamily="34" charset="0"/>
              <a:buChar char="•"/>
            </a:pPr>
            <a:r>
              <a:rPr lang="fa-IR" dirty="0" smtClean="0">
                <a:cs typeface="B Nazanin" panose="00000400000000000000" pitchFamily="2" charset="-78"/>
              </a:rPr>
              <a:t>کد</a:t>
            </a:r>
          </a:p>
          <a:p>
            <a:pPr marL="285750" indent="-285750" algn="r" rtl="1">
              <a:buFont typeface="Arial" panose="020B0604020202020204" pitchFamily="34" charset="0"/>
              <a:buChar char="•"/>
            </a:pPr>
            <a:r>
              <a:rPr lang="fa-IR" dirty="0" smtClean="0">
                <a:cs typeface="B Nazanin" panose="00000400000000000000" pitchFamily="2" charset="-78"/>
              </a:rPr>
              <a:t>تعداد تغییرات</a:t>
            </a:r>
          </a:p>
          <a:p>
            <a:pPr marL="285750" indent="-285750" algn="r" rtl="1">
              <a:buFont typeface="Arial" panose="020B0604020202020204" pitchFamily="34" charset="0"/>
              <a:buChar char="•"/>
            </a:pPr>
            <a:r>
              <a:rPr lang="fa-IR" dirty="0" smtClean="0">
                <a:cs typeface="B Nazanin" panose="00000400000000000000" pitchFamily="2" charset="-78"/>
              </a:rPr>
              <a:t>موضوع</a:t>
            </a:r>
          </a:p>
          <a:p>
            <a:pPr marL="285750" indent="-285750" algn="r" rtl="1">
              <a:buFont typeface="Arial" panose="020B0604020202020204" pitchFamily="34" charset="0"/>
              <a:buChar char="•"/>
            </a:pPr>
            <a:r>
              <a:rPr lang="fa-IR" dirty="0" smtClean="0">
                <a:cs typeface="B Nazanin" panose="00000400000000000000" pitchFamily="2" charset="-78"/>
              </a:rPr>
              <a:t>بحث ها</a:t>
            </a:r>
          </a:p>
          <a:p>
            <a:pPr marL="285750" indent="-285750" algn="r" rtl="1">
              <a:buFont typeface="Arial" panose="020B0604020202020204" pitchFamily="34" charset="0"/>
              <a:buChar char="•"/>
            </a:pPr>
            <a:r>
              <a:rPr lang="fa-IR" dirty="0" smtClean="0">
                <a:cs typeface="B Nazanin" panose="00000400000000000000" pitchFamily="2" charset="-78"/>
              </a:rPr>
              <a:t>بسته ها</a:t>
            </a:r>
          </a:p>
          <a:p>
            <a:pPr marL="285750" indent="-285750" algn="r" rtl="1">
              <a:buFont typeface="Arial" panose="020B0604020202020204" pitchFamily="34" charset="0"/>
              <a:buChar char="•"/>
            </a:pPr>
            <a:r>
              <a:rPr lang="fa-IR" dirty="0" smtClean="0">
                <a:cs typeface="B Nazanin" panose="00000400000000000000" pitchFamily="2" charset="-78"/>
              </a:rPr>
              <a:t>بازار</a:t>
            </a:r>
            <a:endParaRPr lang="en-US" dirty="0" smtClean="0">
              <a:cs typeface="B Nazanin" panose="00000400000000000000" pitchFamily="2" charset="-78"/>
            </a:endParaRPr>
          </a:p>
          <a:p>
            <a:pPr marL="285750" indent="-285750" algn="r" rtl="1">
              <a:buFont typeface="Arial" panose="020B0604020202020204" pitchFamily="34" charset="0"/>
              <a:buChar char="•"/>
            </a:pPr>
            <a:r>
              <a:rPr lang="fa-IR" dirty="0" smtClean="0">
                <a:cs typeface="B Nazanin" panose="00000400000000000000" pitchFamily="2" charset="-78"/>
              </a:rPr>
              <a:t>عناوین</a:t>
            </a:r>
          </a:p>
          <a:p>
            <a:pPr marL="285750" indent="-285750" algn="r" rtl="1">
              <a:buFont typeface="Arial" panose="020B0604020202020204" pitchFamily="34" charset="0"/>
              <a:buChar char="•"/>
            </a:pPr>
            <a:r>
              <a:rPr lang="fa-IR" dirty="0" smtClean="0">
                <a:cs typeface="B Nazanin" panose="00000400000000000000" pitchFamily="2" charset="-78"/>
              </a:rPr>
              <a:t>دانش</a:t>
            </a:r>
          </a:p>
          <a:p>
            <a:pPr marL="285750" indent="-285750" algn="r" rtl="1">
              <a:buFont typeface="Arial" panose="020B0604020202020204" pitchFamily="34" charset="0"/>
              <a:buChar char="•"/>
            </a:pPr>
            <a:r>
              <a:rPr lang="fa-IR" dirty="0" smtClean="0">
                <a:cs typeface="B Nazanin" panose="00000400000000000000" pitchFamily="2" charset="-78"/>
              </a:rPr>
              <a:t>کاربران</a:t>
            </a:r>
          </a:p>
          <a:p>
            <a:pPr marL="285750" indent="-285750" algn="r" rtl="1">
              <a:buFont typeface="Arial" panose="020B0604020202020204" pitchFamily="34" charset="0"/>
              <a:buChar char="•"/>
            </a:pPr>
            <a:r>
              <a:rPr lang="fa-IR" dirty="0" smtClean="0">
                <a:cs typeface="B Nazanin" panose="00000400000000000000" pitchFamily="2" charset="-78"/>
              </a:rPr>
              <a:t>زبان های برنامه نویسی</a:t>
            </a:r>
          </a:p>
        </p:txBody>
      </p:sp>
      <p:sp>
        <p:nvSpPr>
          <p:cNvPr id="10" name="Right Arrow 9"/>
          <p:cNvSpPr/>
          <p:nvPr/>
        </p:nvSpPr>
        <p:spPr>
          <a:xfrm>
            <a:off x="780288" y="2938272"/>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1" name="Right Arrow 10"/>
          <p:cNvSpPr/>
          <p:nvPr/>
        </p:nvSpPr>
        <p:spPr>
          <a:xfrm>
            <a:off x="780288" y="4808881"/>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Right Arrow 11"/>
          <p:cNvSpPr/>
          <p:nvPr/>
        </p:nvSpPr>
        <p:spPr>
          <a:xfrm rot="5400000">
            <a:off x="3854681" y="2043977"/>
            <a:ext cx="414528" cy="743712"/>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3449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323909" y="2082241"/>
            <a:ext cx="8326681" cy="44541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8931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06392" y="2393451"/>
            <a:ext cx="6944100" cy="36111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stretch>
            <a:fillRect/>
          </a:stretch>
        </p:blipFill>
        <p:spPr>
          <a:xfrm>
            <a:off x="4733521" y="2886746"/>
            <a:ext cx="2412135" cy="2181240"/>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6"/>
          <a:stretch>
            <a:fillRect/>
          </a:stretch>
        </p:blipFill>
        <p:spPr>
          <a:xfrm>
            <a:off x="7558776" y="2040708"/>
            <a:ext cx="2063273" cy="47210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01307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Github.COM</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1854027" y="2035918"/>
            <a:ext cx="4541661" cy="4562774"/>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6905768" y="2986490"/>
            <a:ext cx="3200992" cy="1785104"/>
          </a:xfrm>
          <a:prstGeom prst="rect">
            <a:avLst/>
          </a:prstGeom>
          <a:noFill/>
        </p:spPr>
        <p:txBody>
          <a:bodyPr wrap="square" rtlCol="0">
            <a:spAutoFit/>
          </a:bodyPr>
          <a:lstStyle/>
          <a:p>
            <a:pPr algn="r" rtl="1"/>
            <a:r>
              <a:rPr lang="fa-IR" sz="2000" b="1" dirty="0" smtClean="0">
                <a:cs typeface="B Nazanin" panose="00000400000000000000" pitchFamily="2" charset="-78"/>
              </a:rPr>
              <a:t>اضافه کردن مخزن جدید :</a:t>
            </a:r>
          </a:p>
          <a:p>
            <a:pPr marL="285750" indent="-285750" algn="r" rtl="1">
              <a:buFont typeface="Arial" panose="020B0604020202020204" pitchFamily="34" charset="0"/>
              <a:buChar char="•"/>
            </a:pPr>
            <a:r>
              <a:rPr lang="fa-IR" dirty="0" smtClean="0">
                <a:cs typeface="B Nazanin" panose="00000400000000000000" pitchFamily="2" charset="-78"/>
              </a:rPr>
              <a:t>انتخاب نام</a:t>
            </a:r>
          </a:p>
          <a:p>
            <a:pPr marL="285750" indent="-285750" algn="r" rtl="1">
              <a:buFont typeface="Arial" panose="020B0604020202020204" pitchFamily="34" charset="0"/>
              <a:buChar char="•"/>
            </a:pPr>
            <a:r>
              <a:rPr lang="fa-IR" dirty="0" smtClean="0">
                <a:cs typeface="B Nazanin" panose="00000400000000000000" pitchFamily="2" charset="-78"/>
              </a:rPr>
              <a:t>توضیحات</a:t>
            </a:r>
          </a:p>
          <a:p>
            <a:pPr marL="285750" indent="-285750" algn="r" rtl="1">
              <a:buFont typeface="Arial" panose="020B0604020202020204" pitchFamily="34" charset="0"/>
              <a:buChar char="•"/>
            </a:pPr>
            <a:r>
              <a:rPr lang="fa-IR" dirty="0" smtClean="0">
                <a:cs typeface="B Nazanin" panose="00000400000000000000" pitchFamily="2" charset="-78"/>
              </a:rPr>
              <a:t>عمومی / اختصاصی</a:t>
            </a:r>
          </a:p>
          <a:p>
            <a:pPr marL="285750" indent="-285750" algn="r" rtl="1">
              <a:buFont typeface="Arial" panose="020B0604020202020204" pitchFamily="34" charset="0"/>
              <a:buChar char="•"/>
            </a:pPr>
            <a:r>
              <a:rPr lang="fa-IR" dirty="0" smtClean="0">
                <a:cs typeface="B Nazanin" panose="00000400000000000000" pitchFamily="2" charset="-78"/>
              </a:rPr>
              <a:t>اضافه کردن فایل </a:t>
            </a:r>
            <a:r>
              <a:rPr lang="en-US" dirty="0" smtClean="0">
                <a:cs typeface="B Nazanin" panose="00000400000000000000" pitchFamily="2" charset="-78"/>
              </a:rPr>
              <a:t>ReadMe</a:t>
            </a:r>
            <a:endParaRPr lang="fa-IR" dirty="0" smtClean="0">
              <a:cs typeface="B Nazanin" panose="00000400000000000000" pitchFamily="2" charset="-78"/>
            </a:endParaRPr>
          </a:p>
          <a:p>
            <a:pPr marL="285750" indent="-285750" algn="r" rtl="1">
              <a:buFont typeface="Arial" panose="020B0604020202020204" pitchFamily="34" charset="0"/>
              <a:buChar char="•"/>
            </a:pPr>
            <a:r>
              <a:rPr lang="en-US" dirty="0" smtClean="0">
                <a:cs typeface="B Nazanin" panose="00000400000000000000" pitchFamily="2" charset="-78"/>
              </a:rPr>
              <a:t>….</a:t>
            </a:r>
            <a:endParaRPr lang="fa-IR" dirty="0" smtClean="0">
              <a:cs typeface="B Nazanin" panose="00000400000000000000" pitchFamily="2" charset="-78"/>
            </a:endParaRPr>
          </a:p>
        </p:txBody>
      </p:sp>
    </p:spTree>
    <p:extLst>
      <p:ext uri="{BB962C8B-B14F-4D97-AF65-F5344CB8AC3E}">
        <p14:creationId xmlns:p14="http://schemas.microsoft.com/office/powerpoint/2010/main" val="274201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858933" y="2093806"/>
            <a:ext cx="5715410" cy="4353772"/>
          </a:xfrm>
        </p:spPr>
        <p:txBody>
          <a:bodyPr>
            <a:normAutofit fontScale="85000" lnSpcReduction="20000"/>
          </a:bodyPr>
          <a:lstStyle/>
          <a:p>
            <a:pPr algn="r" rtl="1">
              <a:lnSpc>
                <a:spcPct val="110000"/>
              </a:lnSpc>
            </a:pPr>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 </a:t>
            </a:r>
            <a:endParaRPr lang="en-US" dirty="0" smtClean="0">
              <a:cs typeface="B Nazanin" panose="00000400000000000000" pitchFamily="2" charset="-78"/>
            </a:endParaRPr>
          </a:p>
          <a:p>
            <a:pPr marL="0" indent="0" algn="l">
              <a:lnSpc>
                <a:spcPct val="110000"/>
              </a:lnSpc>
              <a:buNone/>
            </a:pPr>
            <a:r>
              <a:rPr lang="en-US" sz="1600" dirty="0" smtClean="0">
                <a:cs typeface="B Nazanin" panose="00000400000000000000" pitchFamily="2" charset="-78"/>
              </a:rPr>
              <a:t>https</a:t>
            </a:r>
            <a:r>
              <a:rPr lang="en-US" sz="1600" dirty="0">
                <a:cs typeface="B Nazanin" panose="00000400000000000000" pitchFamily="2" charset="-78"/>
              </a:rPr>
              <a:t>://</a:t>
            </a:r>
            <a:r>
              <a:rPr lang="en-US" sz="1600" dirty="0" smtClean="0">
                <a:cs typeface="B Nazanin" panose="00000400000000000000" pitchFamily="2" charset="-78"/>
              </a:rPr>
              <a:t>git-scm.com/downloads</a:t>
            </a:r>
            <a:endParaRPr lang="en-US" dirty="0" smtClean="0">
              <a:cs typeface="B Nazanin" panose="00000400000000000000" pitchFamily="2" charset="-78"/>
            </a:endParaRPr>
          </a:p>
          <a:p>
            <a:pPr algn="r" rtl="1">
              <a:lnSpc>
                <a:spcPct val="110000"/>
              </a:lnSpc>
            </a:pPr>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سرور</a:t>
            </a:r>
          </a:p>
          <a:p>
            <a:pPr algn="r" rtl="1">
              <a:lnSpc>
                <a:spcPct val="110000"/>
              </a:lnSpc>
            </a:pPr>
            <a:r>
              <a:rPr lang="fa-IR" dirty="0" smtClean="0">
                <a:cs typeface="B Nazanin" panose="00000400000000000000" pitchFamily="2" charset="-78"/>
              </a:rPr>
              <a:t>ایجاد فولدر </a:t>
            </a:r>
            <a:r>
              <a:rPr lang="en-US" dirty="0" smtClean="0">
                <a:cs typeface="B Nazanin" panose="00000400000000000000" pitchFamily="2" charset="-78"/>
              </a:rPr>
              <a:t>GitTest</a:t>
            </a:r>
            <a:r>
              <a:rPr lang="fa-IR" dirty="0" smtClean="0">
                <a:cs typeface="B Nazanin" panose="00000400000000000000" pitchFamily="2" charset="-78"/>
              </a:rPr>
              <a:t> برروی درایو </a:t>
            </a:r>
            <a:r>
              <a:rPr lang="en-US" dirty="0" smtClean="0">
                <a:cs typeface="B Nazanin" panose="00000400000000000000" pitchFamily="2" charset="-78"/>
              </a:rPr>
              <a:t>d:</a:t>
            </a:r>
            <a:r>
              <a:rPr lang="fa-IR" dirty="0" smtClean="0">
                <a:cs typeface="B Nazanin" panose="00000400000000000000" pitchFamily="2" charset="-78"/>
              </a:rPr>
              <a:t> سرور</a:t>
            </a:r>
          </a:p>
          <a:p>
            <a:pPr algn="r" rtl="1">
              <a:lnSpc>
                <a:spcPct val="110000"/>
              </a:lnSpc>
            </a:pPr>
            <a:r>
              <a:rPr lang="fa-IR" dirty="0" smtClean="0">
                <a:cs typeface="B Nazanin" panose="00000400000000000000" pitchFamily="2" charset="-78"/>
              </a:rPr>
              <a:t>رفتن به داخل پوشه و اجرای فرمان مربوط به </a:t>
            </a:r>
            <a:r>
              <a:rPr lang="en-US" dirty="0" smtClean="0">
                <a:cs typeface="B Nazanin" panose="00000400000000000000" pitchFamily="2" charset="-78"/>
              </a:rPr>
              <a:t>Git Bash Here</a:t>
            </a:r>
            <a:r>
              <a:rPr lang="fa-IR" dirty="0" smtClean="0">
                <a:cs typeface="B Nazanin" panose="00000400000000000000" pitchFamily="2" charset="-78"/>
              </a:rPr>
              <a:t> مطابق شکل</a:t>
            </a:r>
          </a:p>
          <a:p>
            <a:pPr algn="r" rtl="1">
              <a:lnSpc>
                <a:spcPct val="110000"/>
              </a:lnSpc>
            </a:pPr>
            <a:r>
              <a:rPr lang="fa-IR" dirty="0" smtClean="0">
                <a:cs typeface="B Nazanin" panose="00000400000000000000" pitchFamily="2" charset="-78"/>
              </a:rPr>
              <a:t>بااجرای این فرمان</a:t>
            </a:r>
            <a:r>
              <a:rPr lang="fa-IR" dirty="0">
                <a:cs typeface="B Nazanin" panose="00000400000000000000" pitchFamily="2" charset="-78"/>
              </a:rPr>
              <a:t> </a:t>
            </a:r>
            <a:r>
              <a:rPr lang="fa-IR" dirty="0" smtClean="0">
                <a:cs typeface="B Nazanin" panose="00000400000000000000" pitchFamily="2" charset="-78"/>
              </a:rPr>
              <a:t>پنجره </a:t>
            </a:r>
            <a:r>
              <a:rPr lang="en-US" dirty="0" smtClean="0">
                <a:cs typeface="B Nazanin" panose="00000400000000000000" pitchFamily="2" charset="-78"/>
              </a:rPr>
              <a:t>Command</a:t>
            </a:r>
            <a:r>
              <a:rPr lang="fa-IR" dirty="0" smtClean="0">
                <a:cs typeface="B Nazanin" panose="00000400000000000000" pitchFamily="2" charset="-78"/>
              </a:rPr>
              <a:t> مربوط به  </a:t>
            </a:r>
            <a:r>
              <a:rPr lang="en-US" dirty="0" smtClean="0">
                <a:cs typeface="B Nazanin" panose="00000400000000000000" pitchFamily="2" charset="-78"/>
              </a:rPr>
              <a:t>Git</a:t>
            </a:r>
            <a:r>
              <a:rPr lang="fa-IR" dirty="0" smtClean="0">
                <a:cs typeface="B Nazanin" panose="00000400000000000000" pitchFamily="2" charset="-78"/>
              </a:rPr>
              <a:t> اجرا می شود</a:t>
            </a:r>
          </a:p>
          <a:p>
            <a:pPr algn="r" rtl="1">
              <a:lnSpc>
                <a:spcPct val="110000"/>
              </a:lnSpc>
            </a:pPr>
            <a:r>
              <a:rPr lang="fa-IR" dirty="0" smtClean="0">
                <a:cs typeface="B Nazanin" panose="00000400000000000000" pitchFamily="2" charset="-78"/>
              </a:rPr>
              <a:t>اجرای فرمان :</a:t>
            </a:r>
          </a:p>
          <a:p>
            <a:pPr marL="457200" lvl="1" indent="0" algn="l">
              <a:lnSpc>
                <a:spcPct val="110000"/>
              </a:lnSpc>
              <a:buNone/>
            </a:pPr>
            <a:r>
              <a:rPr lang="en-US" dirty="0" smtClean="0">
                <a:cs typeface="B Nazanin" panose="00000400000000000000" pitchFamily="2" charset="-78"/>
              </a:rPr>
              <a:t>git init first.git –-bare</a:t>
            </a:r>
          </a:p>
          <a:p>
            <a:pPr marL="457200" lvl="1" indent="0" algn="r" rtl="1">
              <a:lnSpc>
                <a:spcPct val="110000"/>
              </a:lnSpc>
              <a:buNone/>
            </a:pPr>
            <a:r>
              <a:rPr lang="fa-IR" dirty="0" smtClean="0">
                <a:cs typeface="B Nazanin" panose="00000400000000000000" pitchFamily="2" charset="-78"/>
              </a:rPr>
              <a:t>بجای </a:t>
            </a:r>
            <a:r>
              <a:rPr lang="en-US" dirty="0" smtClean="0">
                <a:cs typeface="B Nazanin" panose="00000400000000000000" pitchFamily="2" charset="-78"/>
              </a:rPr>
              <a:t>first.git</a:t>
            </a:r>
            <a:r>
              <a:rPr lang="fa-IR" dirty="0" smtClean="0">
                <a:cs typeface="B Nazanin" panose="00000400000000000000" pitchFamily="2" charset="-78"/>
              </a:rPr>
              <a:t> می توانید عنوان پروژه خودتون رو بگذارید.</a:t>
            </a:r>
          </a:p>
          <a:p>
            <a:pPr algn="r" rtl="1">
              <a:lnSpc>
                <a:spcPct val="110000"/>
              </a:lnSpc>
            </a:pPr>
            <a:r>
              <a:rPr lang="fa-IR" dirty="0" smtClean="0">
                <a:cs typeface="B Nazanin" panose="00000400000000000000" pitchFamily="2" charset="-78"/>
              </a:rPr>
              <a:t>تبریک حالا شما یک سرور </a:t>
            </a:r>
            <a:r>
              <a:rPr lang="en-US" dirty="0" smtClean="0">
                <a:cs typeface="B Nazanin" panose="00000400000000000000" pitchFamily="2" charset="-78"/>
              </a:rPr>
              <a:t>Git</a:t>
            </a:r>
            <a:r>
              <a:rPr lang="fa-IR" dirty="0" smtClean="0">
                <a:cs typeface="B Nazanin" panose="00000400000000000000" pitchFamily="2" charset="-78"/>
              </a:rPr>
              <a:t> دارید!</a:t>
            </a:r>
          </a:p>
        </p:txBody>
      </p:sp>
      <p:pic>
        <p:nvPicPr>
          <p:cNvPr id="11" name="Picture 10"/>
          <p:cNvPicPr>
            <a:picLocks noChangeAspect="1"/>
          </p:cNvPicPr>
          <p:nvPr/>
        </p:nvPicPr>
        <p:blipFill>
          <a:blip r:embed="rId3"/>
          <a:stretch>
            <a:fillRect/>
          </a:stretch>
        </p:blipFill>
        <p:spPr>
          <a:xfrm>
            <a:off x="966069" y="2229908"/>
            <a:ext cx="4144245" cy="24574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4"/>
          <a:stretch>
            <a:fillRect/>
          </a:stretch>
        </p:blipFill>
        <p:spPr>
          <a:xfrm>
            <a:off x="97389" y="3492923"/>
            <a:ext cx="2926804" cy="29421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3" name="Picture 12"/>
          <p:cNvPicPr>
            <a:picLocks noChangeAspect="1"/>
          </p:cNvPicPr>
          <p:nvPr/>
        </p:nvPicPr>
        <p:blipFill>
          <a:blip r:embed="rId5"/>
          <a:stretch>
            <a:fillRect/>
          </a:stretch>
        </p:blipFill>
        <p:spPr>
          <a:xfrm>
            <a:off x="2125901" y="4307028"/>
            <a:ext cx="3578333" cy="23206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97291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اول : تنظیم </a:t>
            </a:r>
            <a:r>
              <a:rPr lang="en-US" dirty="0" smtClean="0">
                <a:cs typeface="B Nazanin" panose="00000400000000000000" pitchFamily="2" charset="-78"/>
              </a:rPr>
              <a:t>Git</a:t>
            </a:r>
            <a:r>
              <a:rPr lang="fa-IR" dirty="0" smtClean="0">
                <a:cs typeface="B Nazanin" panose="00000400000000000000" pitchFamily="2" charset="-78"/>
              </a:rPr>
              <a:t> بروی سرور</a:t>
            </a:r>
            <a:endParaRPr lang="en-US" dirty="0">
              <a:cs typeface="B Nazanin" panose="00000400000000000000" pitchFamily="2" charset="-78"/>
            </a:endParaRPr>
          </a:p>
        </p:txBody>
      </p:sp>
      <p:sp>
        <p:nvSpPr>
          <p:cNvPr id="10" name="Content Placeholder 9"/>
          <p:cNvSpPr>
            <a:spLocks noGrp="1"/>
          </p:cNvSpPr>
          <p:nvPr>
            <p:ph sz="quarter" idx="4"/>
          </p:nvPr>
        </p:nvSpPr>
        <p:spPr>
          <a:xfrm>
            <a:off x="5154930" y="2093806"/>
            <a:ext cx="6419412" cy="4353772"/>
          </a:xfrm>
        </p:spPr>
        <p:txBody>
          <a:bodyPr>
            <a:normAutofit/>
          </a:bodyPr>
          <a:lstStyle/>
          <a:p>
            <a:pPr algn="just" rtl="1">
              <a:lnSpc>
                <a:spcPct val="100000"/>
              </a:lnSpc>
            </a:pPr>
            <a:r>
              <a:rPr lang="fa-IR" dirty="0" smtClean="0">
                <a:cs typeface="B Nazanin" panose="00000400000000000000" pitchFamily="2" charset="-78"/>
              </a:rPr>
              <a:t>حال فولدر مورد نظر را برای کسانی که می خواهند به آن دسترسی داشته باشند به اشتراک بگذارید.</a:t>
            </a:r>
          </a:p>
          <a:p>
            <a:pPr algn="just" rtl="1">
              <a:lnSpc>
                <a:spcPct val="100000"/>
              </a:lnSpc>
            </a:pPr>
            <a:r>
              <a:rPr lang="fa-IR" dirty="0" smtClean="0">
                <a:cs typeface="B Nazanin" panose="00000400000000000000" pitchFamily="2" charset="-78"/>
              </a:rPr>
              <a:t>سپس </a:t>
            </a:r>
            <a:r>
              <a:rPr lang="fa-IR" dirty="0">
                <a:cs typeface="B Nazanin" panose="00000400000000000000" pitchFamily="2" charset="-78"/>
              </a:rPr>
              <a:t>در </a:t>
            </a:r>
            <a:r>
              <a:rPr lang="en-US" dirty="0">
                <a:cs typeface="B Nazanin" panose="00000400000000000000" pitchFamily="2" charset="-78"/>
              </a:rPr>
              <a:t>Control Panel  </a:t>
            </a:r>
            <a:r>
              <a:rPr lang="fa-IR" dirty="0">
                <a:cs typeface="B Nazanin" panose="00000400000000000000" pitchFamily="2" charset="-78"/>
              </a:rPr>
              <a:t>وارد مسیر زیر شده </a:t>
            </a:r>
            <a:r>
              <a:rPr lang="en-US" dirty="0">
                <a:cs typeface="B Nazanin" panose="00000400000000000000" pitchFamily="2" charset="-78"/>
              </a:rPr>
              <a:t>Control Panel &gt; Network And Sharing Center &gt; Change advanced sharing settings </a:t>
            </a:r>
            <a:r>
              <a:rPr lang="fa-IR" dirty="0" smtClean="0">
                <a:cs typeface="B Nazanin" panose="00000400000000000000" pitchFamily="2" charset="-78"/>
              </a:rPr>
              <a:t> و </a:t>
            </a:r>
            <a:r>
              <a:rPr lang="fa-IR" dirty="0">
                <a:cs typeface="B Nazanin" panose="00000400000000000000" pitchFamily="2" charset="-78"/>
              </a:rPr>
              <a:t>گزینه </a:t>
            </a:r>
            <a:r>
              <a:rPr lang="en-US" dirty="0">
                <a:cs typeface="B Nazanin" panose="00000400000000000000" pitchFamily="2" charset="-78"/>
              </a:rPr>
              <a:t>turn on network discovery </a:t>
            </a:r>
            <a:r>
              <a:rPr lang="fa-IR" dirty="0" smtClean="0">
                <a:cs typeface="B Nazanin" panose="00000400000000000000" pitchFamily="2" charset="-78"/>
              </a:rPr>
              <a:t> را </a:t>
            </a:r>
            <a:r>
              <a:rPr lang="fa-IR" dirty="0">
                <a:cs typeface="B Nazanin" panose="00000400000000000000" pitchFamily="2" charset="-78"/>
              </a:rPr>
              <a:t>تیک بزنید.</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325064" y="2185590"/>
            <a:ext cx="4060445" cy="30150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7981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مرحله دوم : ایجاد </a:t>
            </a:r>
            <a:r>
              <a:rPr lang="en-US" dirty="0" smtClean="0">
                <a:cs typeface="B Nazanin" panose="00000400000000000000" pitchFamily="2" charset="-78"/>
              </a:rPr>
              <a:t>Clone</a:t>
            </a:r>
            <a:r>
              <a:rPr lang="fa-IR" dirty="0" smtClean="0">
                <a:cs typeface="B Nazanin" panose="00000400000000000000" pitchFamily="2" charset="-78"/>
              </a:rPr>
              <a:t> از </a:t>
            </a:r>
            <a:r>
              <a:rPr lang="en-US" dirty="0" smtClean="0">
                <a:cs typeface="B Nazanin" panose="00000400000000000000" pitchFamily="2" charset="-78"/>
              </a:rPr>
              <a:t>Git Server</a:t>
            </a:r>
            <a:endParaRPr lang="en-US" dirty="0">
              <a:cs typeface="B Nazanin" panose="00000400000000000000" pitchFamily="2" charset="-78"/>
            </a:endParaRPr>
          </a:p>
        </p:txBody>
      </p:sp>
      <p:sp>
        <p:nvSpPr>
          <p:cNvPr id="10" name="Content Placeholder 9"/>
          <p:cNvSpPr>
            <a:spLocks noGrp="1"/>
          </p:cNvSpPr>
          <p:nvPr>
            <p:ph sz="quarter" idx="4"/>
          </p:nvPr>
        </p:nvSpPr>
        <p:spPr>
          <a:xfrm>
            <a:off x="3760470" y="2093806"/>
            <a:ext cx="7813872" cy="4353772"/>
          </a:xfrm>
        </p:spPr>
        <p:txBody>
          <a:bodyPr/>
          <a:lstStyle/>
          <a:p>
            <a:pPr algn="r" rtl="1"/>
            <a:r>
              <a:rPr lang="fa-IR" dirty="0" smtClean="0">
                <a:cs typeface="B Nazanin" panose="00000400000000000000" pitchFamily="2" charset="-78"/>
              </a:rPr>
              <a:t>دانلود نسخه ویندوزی </a:t>
            </a:r>
            <a:r>
              <a:rPr lang="en-US" dirty="0" smtClean="0">
                <a:cs typeface="B Nazanin" panose="00000400000000000000" pitchFamily="2" charset="-78"/>
              </a:rPr>
              <a:t>Git</a:t>
            </a:r>
            <a:r>
              <a:rPr lang="fa-IR" dirty="0" smtClean="0">
                <a:cs typeface="B Nazanin" panose="00000400000000000000" pitchFamily="2" charset="-78"/>
              </a:rPr>
              <a:t> از سایت</a:t>
            </a:r>
            <a:endParaRPr lang="en-US" dirty="0" smtClean="0">
              <a:cs typeface="B Nazanin" panose="00000400000000000000" pitchFamily="2" charset="-78"/>
            </a:endParaRPr>
          </a:p>
          <a:p>
            <a:pPr algn="r" rtl="1"/>
            <a:r>
              <a:rPr lang="fa-IR" dirty="0" smtClean="0">
                <a:cs typeface="B Nazanin" panose="00000400000000000000" pitchFamily="2" charset="-78"/>
              </a:rPr>
              <a:t>نصب و راه اندازی </a:t>
            </a:r>
            <a:r>
              <a:rPr lang="en-US" dirty="0" smtClean="0">
                <a:cs typeface="B Nazanin" panose="00000400000000000000" pitchFamily="2" charset="-78"/>
              </a:rPr>
              <a:t>Git</a:t>
            </a:r>
            <a:r>
              <a:rPr lang="fa-IR" dirty="0" smtClean="0">
                <a:cs typeface="B Nazanin" panose="00000400000000000000" pitchFamily="2" charset="-78"/>
              </a:rPr>
              <a:t> بروی کلاینت مورد نظر</a:t>
            </a:r>
          </a:p>
          <a:p>
            <a:pPr algn="r" rtl="1"/>
            <a:r>
              <a:rPr lang="fa-IR" dirty="0" smtClean="0">
                <a:cs typeface="B Nazanin" panose="00000400000000000000" pitchFamily="2" charset="-78"/>
              </a:rPr>
              <a:t>ایجاد یک پوشه در مسیر مورد نظر</a:t>
            </a:r>
          </a:p>
          <a:p>
            <a:pPr algn="r" rtl="1"/>
            <a:r>
              <a:rPr lang="fa-IR" dirty="0" smtClean="0">
                <a:cs typeface="B Nazanin" panose="00000400000000000000" pitchFamily="2" charset="-78"/>
              </a:rPr>
              <a:t>رفتن به داخل پوشه و اجرای فرمان زیر جهت دریافت آخرین نسخه از روی سرور</a:t>
            </a:r>
          </a:p>
          <a:p>
            <a:pPr marL="457200" lvl="1" indent="0" rtl="1">
              <a:buNone/>
            </a:pPr>
            <a:r>
              <a:rPr lang="en-US" dirty="0">
                <a:cs typeface="B Nazanin" panose="00000400000000000000" pitchFamily="2" charset="-78"/>
              </a:rPr>
              <a:t>git clone </a:t>
            </a:r>
            <a:r>
              <a:rPr lang="en-US" dirty="0" smtClean="0">
                <a:cs typeface="B Nazanin" panose="00000400000000000000" pitchFamily="2" charset="-78"/>
              </a:rPr>
              <a:t>//srv-git/</a:t>
            </a:r>
            <a:r>
              <a:rPr lang="en-US" dirty="0" err="1" smtClean="0">
                <a:cs typeface="B Nazanin" panose="00000400000000000000" pitchFamily="2" charset="-78"/>
              </a:rPr>
              <a:t>gettest</a:t>
            </a:r>
            <a:r>
              <a:rPr lang="en-US" dirty="0" smtClean="0">
                <a:cs typeface="B Nazanin" panose="00000400000000000000" pitchFamily="2" charset="-78"/>
              </a:rPr>
              <a:t>/first.git</a:t>
            </a:r>
            <a:endParaRPr lang="fa-IR" dirty="0" smtClean="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530" y="2327910"/>
            <a:ext cx="2769870" cy="27698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9670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smtClean="0">
                <a:cs typeface="B Nazanin" panose="00000400000000000000" pitchFamily="2" charset="-78"/>
              </a:rPr>
              <a:t>(</a:t>
            </a:r>
            <a:r>
              <a:rPr lang="en-US" dirty="0">
                <a:cs typeface="B Nazanin" panose="00000400000000000000" pitchFamily="2" charset="-78"/>
              </a:rPr>
              <a:t>1972) Source Code Control System (SCCS) - closed source, part of UNIX</a:t>
            </a:r>
          </a:p>
          <a:p>
            <a:pPr marL="0" indent="0">
              <a:lnSpc>
                <a:spcPct val="150000"/>
              </a:lnSpc>
              <a:buNone/>
            </a:pPr>
            <a:r>
              <a:rPr lang="en-US" dirty="0">
                <a:cs typeface="B Nazanin" panose="00000400000000000000" pitchFamily="2" charset="-78"/>
              </a:rPr>
              <a:t>(1982) Revision Control System(RCS) - open source</a:t>
            </a:r>
          </a:p>
          <a:p>
            <a:pPr marL="0" indent="0">
              <a:lnSpc>
                <a:spcPct val="150000"/>
              </a:lnSpc>
              <a:buNone/>
            </a:pPr>
            <a:r>
              <a:rPr lang="en-US" dirty="0">
                <a:cs typeface="B Nazanin" panose="00000400000000000000" pitchFamily="2" charset="-78"/>
              </a:rPr>
              <a:t>(1986) Concurrent Versions System (CVS) - open source</a:t>
            </a:r>
          </a:p>
          <a:p>
            <a:pPr marL="0" indent="0">
              <a:lnSpc>
                <a:spcPct val="150000"/>
              </a:lnSpc>
              <a:buNone/>
            </a:pPr>
            <a:r>
              <a:rPr lang="en-US" dirty="0">
                <a:cs typeface="B Nazanin" panose="00000400000000000000" pitchFamily="2" charset="-78"/>
              </a:rPr>
              <a:t>(2000) Apache Subversion (SVN) - open source</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7066806" y="3988905"/>
            <a:ext cx="4507536" cy="2164052"/>
          </a:xfrm>
          <a:prstGeom prst="rect">
            <a:avLst/>
          </a:prstGeom>
        </p:spPr>
      </p:pic>
    </p:spTree>
    <p:extLst>
      <p:ext uri="{BB962C8B-B14F-4D97-AF65-F5344CB8AC3E}">
        <p14:creationId xmlns:p14="http://schemas.microsoft.com/office/powerpoint/2010/main" val="1355009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a:t>
            </a:r>
            <a:r>
              <a:rPr lang="fa-IR" dirty="0">
                <a:cs typeface="B Nazanin" panose="00000400000000000000" pitchFamily="2" charset="-78"/>
              </a:rPr>
              <a:t> </a:t>
            </a:r>
            <a:r>
              <a:rPr lang="fa-IR" dirty="0" smtClean="0">
                <a:cs typeface="B Nazanin" panose="00000400000000000000" pitchFamily="2" charset="-78"/>
              </a:rPr>
              <a:t>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2159322"/>
              </p:ext>
            </p:extLst>
          </p:nvPr>
        </p:nvGraphicFramePr>
        <p:xfrm>
          <a:off x="680319" y="2160588"/>
          <a:ext cx="9613864" cy="4079240"/>
        </p:xfrm>
        <a:graphic>
          <a:graphicData uri="http://schemas.openxmlformats.org/drawingml/2006/table">
            <a:tbl>
              <a:tblPr firstRow="1" bandRow="1">
                <a:tableStyleId>{5C22544A-7EE6-4342-B048-85BDC9FD1C3A}</a:tableStyleId>
              </a:tblPr>
              <a:tblGrid>
                <a:gridCol w="3937401">
                  <a:extLst>
                    <a:ext uri="{9D8B030D-6E8A-4147-A177-3AD203B41FA5}">
                      <a16:colId xmlns:a16="http://schemas.microsoft.com/office/drawing/2014/main" val="2713502065"/>
                    </a:ext>
                  </a:extLst>
                </a:gridCol>
                <a:gridCol w="640080">
                  <a:extLst>
                    <a:ext uri="{9D8B030D-6E8A-4147-A177-3AD203B41FA5}">
                      <a16:colId xmlns:a16="http://schemas.microsoft.com/office/drawing/2014/main" val="1177312616"/>
                    </a:ext>
                  </a:extLst>
                </a:gridCol>
                <a:gridCol w="503638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cd..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برگشت به یک فولدر عقب 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dir</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 و پوشه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تغییر</a:t>
                      </a:r>
                      <a:r>
                        <a:rPr lang="fa-IR" sz="1600" baseline="0" dirty="0" smtClean="0">
                          <a:cs typeface="B Nazanin" panose="00000400000000000000" pitchFamily="2" charset="-78"/>
                        </a:rPr>
                        <a:t> مسیر درایور</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md</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ساخت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init “RepositoryName” –-bare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r>
                        <a:rPr lang="en-US" sz="1600" baseline="0" dirty="0" smtClean="0">
                          <a:cs typeface="B Nazanin" panose="00000400000000000000" pitchFamily="2" charset="-78"/>
                        </a:rPr>
                        <a:t> </a:t>
                      </a:r>
                      <a:r>
                        <a:rPr lang="fa-IR" sz="1600" baseline="0" dirty="0" smtClean="0">
                          <a:cs typeface="B Nazanin" panose="00000400000000000000" pitchFamily="2" charset="-78"/>
                        </a:rPr>
                        <a:t>(یک مخزن خالی ایجاد می کند)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init </a:t>
                      </a:r>
                      <a:r>
                        <a:rPr lang="fa-IR" dirty="0" smtClean="0"/>
                        <a:t>"</a:t>
                      </a:r>
                      <a:r>
                        <a:rPr lang="en-US" dirty="0" smtClean="0"/>
                        <a:t>RepositoryName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انجام</a:t>
                      </a:r>
                      <a:r>
                        <a:rPr lang="fa-IR" sz="1600" baseline="0" dirty="0" smtClean="0">
                          <a:cs typeface="B Nazanin" panose="00000400000000000000" pitchFamily="2" charset="-78"/>
                        </a:rPr>
                        <a:t> تنظیمات اولیه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cd RepositoryName</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رفتن به داخل پوشه مخزن تعریف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status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آخرین وضعیت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 add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 کردن فایل به مخزن جاری</a:t>
                      </a:r>
                      <a:r>
                        <a:rPr lang="fa-IR" sz="1600" baseline="0" dirty="0" smtClean="0">
                          <a:cs typeface="B Nazanin" panose="00000400000000000000" pitchFamily="2" charset="-78"/>
                        </a:rPr>
                        <a:t> و رفتن به</a:t>
                      </a:r>
                      <a:r>
                        <a:rPr lang="fa-IR" sz="1600" dirty="0" smtClean="0">
                          <a:cs typeface="B Nazanin" panose="00000400000000000000" pitchFamily="2" charset="-78"/>
                        </a:rPr>
                        <a:t> حالت </a:t>
                      </a:r>
                      <a:r>
                        <a:rPr lang="en-US" sz="160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rm –-cached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برگرداندن فایل</a:t>
                      </a:r>
                      <a:r>
                        <a:rPr lang="fa-IR" sz="1600" baseline="0" dirty="0" smtClean="0">
                          <a:cs typeface="B Nazanin" panose="00000400000000000000" pitchFamily="2" charset="-78"/>
                        </a:rPr>
                        <a:t> از حالت </a:t>
                      </a:r>
                      <a:r>
                        <a:rPr lang="en-US" sz="1600" baseline="0" dirty="0" smtClean="0">
                          <a:cs typeface="B Nazanin" panose="00000400000000000000" pitchFamily="2" charset="-78"/>
                        </a:rPr>
                        <a:t>unstage</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258643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545541694"/>
              </p:ext>
            </p:extLst>
          </p:nvPr>
        </p:nvGraphicFramePr>
        <p:xfrm>
          <a:off x="680319" y="2221548"/>
          <a:ext cx="9613864" cy="434519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مسیر کاملی که در آن در حال حاضر قرار داریم</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ls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فایل های موجود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ls</a:t>
                      </a:r>
                      <a:r>
                        <a:rPr lang="en-US" baseline="0" dirty="0" smtClean="0"/>
                        <a:t> –all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 به همراه تمامی پوشه های که بصورت مخفی در شاخه جاری وجود دارد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mkdir folderName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پوشه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کادر مربوط به فرماین انجام شده</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rm -rf .git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تمام چیزهای که در مخزن وجود دارد و بصورت اجباری اقدام می شود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init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یک مخزن</a:t>
                      </a:r>
                      <a:r>
                        <a:rPr lang="fa-IR" sz="1600" baseline="0" dirty="0" smtClean="0">
                          <a:cs typeface="B Nazanin" panose="00000400000000000000" pitchFamily="2" charset="-78"/>
                        </a:rPr>
                        <a:t> جدید بر اساس اطلاعاتی که در حال حاضر در آن وجود دارد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mv filename.exc to newfilename.exc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اجرای این فرمان می توانیم عنوان فایل را تغییر دهیم</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rm filename.exc</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 اجرای این فرمان این امکان فراهم می شود تا بتوانیم</a:t>
                      </a:r>
                      <a:r>
                        <a:rPr lang="fa-IR" sz="1600" baseline="0" dirty="0" smtClean="0">
                          <a:cs typeface="B Nazanin" panose="00000400000000000000" pitchFamily="2" charset="-78"/>
                        </a:rPr>
                        <a:t> فایل فوق را حذف نمائیم.</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ls –l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جزئیات</a:t>
                      </a:r>
                      <a:r>
                        <a:rPr lang="fa-IR" sz="1600" baseline="0" dirty="0" smtClean="0">
                          <a:cs typeface="B Nazanin" panose="00000400000000000000" pitchFamily="2" charset="-78"/>
                        </a:rPr>
                        <a:t> فایل موجود در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167204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اولیه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842211444"/>
              </p:ext>
            </p:extLst>
          </p:nvPr>
        </p:nvGraphicFramePr>
        <p:xfrm>
          <a:off x="680319" y="2343468"/>
          <a:ext cx="9613864" cy="4075959"/>
        </p:xfrm>
        <a:graphic>
          <a:graphicData uri="http://schemas.openxmlformats.org/drawingml/2006/table">
            <a:tbl>
              <a:tblPr firstRow="1" bandRow="1">
                <a:tableStyleId>{5C22544A-7EE6-4342-B048-85BDC9FD1C3A}</a:tableStyleId>
              </a:tblPr>
              <a:tblGrid>
                <a:gridCol w="3090170">
                  <a:extLst>
                    <a:ext uri="{9D8B030D-6E8A-4147-A177-3AD203B41FA5}">
                      <a16:colId xmlns:a16="http://schemas.microsoft.com/office/drawing/2014/main" val="2713502065"/>
                    </a:ext>
                  </a:extLst>
                </a:gridCol>
                <a:gridCol w="575733">
                  <a:extLst>
                    <a:ext uri="{9D8B030D-6E8A-4147-A177-3AD203B41FA5}">
                      <a16:colId xmlns:a16="http://schemas.microsoft.com/office/drawing/2014/main" val="1177312616"/>
                    </a:ext>
                  </a:extLst>
                </a:gridCol>
                <a:gridCol w="594796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67559">
                <a:tc>
                  <a:txBody>
                    <a:bodyPr/>
                    <a:lstStyle/>
                    <a:p>
                      <a:r>
                        <a:rPr lang="en-US" dirty="0" smtClean="0"/>
                        <a:t>git add –u</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با</a:t>
                      </a:r>
                      <a:r>
                        <a:rPr lang="fa-IR" sz="1600" baseline="0" dirty="0" smtClean="0">
                          <a:cs typeface="B Nazanin" panose="00000400000000000000" pitchFamily="2" charset="-78"/>
                        </a:rPr>
                        <a:t> انجام این دستور تغییرات در فضای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بروزرسانی می شود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Clear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پاک</a:t>
                      </a:r>
                      <a:r>
                        <a:rPr lang="fa-IR" sz="1600" baseline="0" dirty="0" smtClean="0">
                          <a:cs typeface="B Nazanin" panose="00000400000000000000" pitchFamily="2" charset="-78"/>
                        </a:rPr>
                        <a:t> کردن صفحه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Mkdir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پوشه</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Cd</a:t>
                      </a:r>
                      <a:r>
                        <a:rPr lang="en-US" baseline="0" dirty="0" smtClean="0"/>
                        <a:t> “</a:t>
                      </a:r>
                      <a:r>
                        <a:rPr lang="fa-IR" sz="1600" kern="1200" baseline="0" dirty="0" smtClean="0">
                          <a:solidFill>
                            <a:schemeClr val="dk1"/>
                          </a:solidFill>
                          <a:latin typeface="+mn-lt"/>
                          <a:ea typeface="+mn-ea"/>
                          <a:cs typeface="B Nazanin" panose="00000400000000000000" pitchFamily="2" charset="-78"/>
                        </a:rPr>
                        <a:t>عنوان پوشه</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رفتن به</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a:t>
                      </a:r>
                      <a:r>
                        <a:rPr lang="fa-IR" sz="1600" baseline="0" dirty="0" smtClean="0">
                          <a:cs typeface="B Nazanin" panose="00000400000000000000" pitchFamily="2" charset="-78"/>
                        </a:rPr>
                        <a:t> داخل پوشه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Ls –</a:t>
                      </a:r>
                      <a:r>
                        <a:rPr lang="en-US" dirty="0" err="1" smtClean="0"/>
                        <a:t>ltrh</a:t>
                      </a:r>
                      <a:r>
                        <a:rPr lang="en-US" baseline="0" dirty="0" smtClean="0"/>
                        <a:t> .git</a:t>
                      </a:r>
                      <a:endParaRPr lang="en-US" dirty="0" smtClean="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محتوای داخل پوشه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Touch “</a:t>
                      </a:r>
                      <a:r>
                        <a:rPr lang="fa-IR" sz="1600" kern="1200" baseline="0" dirty="0" smtClean="0">
                          <a:solidFill>
                            <a:schemeClr val="dk1"/>
                          </a:solidFill>
                          <a:latin typeface="+mn-lt"/>
                          <a:ea typeface="+mn-ea"/>
                          <a:cs typeface="B Nazanin" panose="00000400000000000000" pitchFamily="2" charset="-78"/>
                        </a:rPr>
                        <a:t>عنوان فایل</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ساختن</a:t>
                      </a:r>
                      <a:r>
                        <a:rPr lang="fa-IR" sz="1600" baseline="0" dirty="0" smtClean="0">
                          <a:cs typeface="B Nazanin" panose="00000400000000000000" pitchFamily="2" charset="-78"/>
                        </a:rPr>
                        <a:t> فایل مورد نظر</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Pwd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مسیر جاری</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Cd “</a:t>
                      </a:r>
                      <a:r>
                        <a:rPr lang="fa-IR" sz="1600" kern="1200" baseline="0" dirty="0" smtClean="0">
                          <a:solidFill>
                            <a:schemeClr val="dk1"/>
                          </a:solidFill>
                          <a:latin typeface="+mn-lt"/>
                          <a:ea typeface="+mn-ea"/>
                          <a:cs typeface="B Nazanin" panose="00000400000000000000" pitchFamily="2" charset="-78"/>
                        </a:rPr>
                        <a:t>مسیر فایل یا دایرکتوری</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 مسیر در گیت</a:t>
                      </a:r>
                      <a:r>
                        <a:rPr lang="fa-IR" sz="1600" baseline="0" dirty="0" smtClean="0">
                          <a:cs typeface="B Nazanin" panose="00000400000000000000" pitchFamily="2" charset="-78"/>
                        </a:rPr>
                        <a:t> بش</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sz="1800" b="0" i="0" kern="1200" dirty="0" smtClean="0">
                          <a:solidFill>
                            <a:schemeClr val="dk1"/>
                          </a:solidFill>
                          <a:effectLst/>
                          <a:latin typeface="+mn-lt"/>
                          <a:ea typeface="+mn-ea"/>
                          <a:cs typeface="+mn-cs"/>
                        </a:rPr>
                        <a:t>git –version</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 </a:t>
                      </a:r>
                      <a:r>
                        <a:rPr lang="en-US" sz="1600" dirty="0" smtClean="0">
                          <a:cs typeface="B Nazanin" panose="00000400000000000000" pitchFamily="2" charset="-78"/>
                        </a:rPr>
                        <a:t>git</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271854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ثبت تغییرات در مخزن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901199384"/>
              </p:ext>
            </p:extLst>
          </p:nvPr>
        </p:nvGraphicFramePr>
        <p:xfrm>
          <a:off x="875390" y="2428812"/>
          <a:ext cx="9613864" cy="375412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14350">
                  <a:extLst>
                    <a:ext uri="{9D8B030D-6E8A-4147-A177-3AD203B41FA5}">
                      <a16:colId xmlns:a16="http://schemas.microsoft.com/office/drawing/2014/main" val="1177312616"/>
                    </a:ext>
                  </a:extLst>
                </a:gridCol>
                <a:gridCol w="561931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تمام فایل های موجود در </a:t>
                      </a:r>
                      <a:r>
                        <a:rPr lang="en-US" sz="1600" dirty="0" smtClean="0">
                          <a:cs typeface="B Nazanin" panose="00000400000000000000" pitchFamily="2" charset="-78"/>
                        </a:rPr>
                        <a:t>Stage</a:t>
                      </a:r>
                      <a:r>
                        <a:rPr lang="fa-IR" sz="1600" dirty="0" smtClean="0">
                          <a:cs typeface="B Nazanin" panose="00000400000000000000" pitchFamily="2" charset="-78"/>
                        </a:rPr>
                        <a:t> و اضافه کردن آن به مخزن</a:t>
                      </a:r>
                      <a:r>
                        <a:rPr lang="fa-IR" sz="1600" baseline="0" dirty="0" smtClean="0">
                          <a:cs typeface="B Nazanin" panose="00000400000000000000" pitchFamily="2" charset="-78"/>
                        </a:rPr>
                        <a:t> جاری </a:t>
                      </a:r>
                      <a:r>
                        <a:rPr lang="en-US" sz="1600" baseline="0" dirty="0" smtClean="0">
                          <a:cs typeface="B Nazanin" panose="00000400000000000000" pitchFamily="2" charset="-78"/>
                        </a:rPr>
                        <a:t>(Current Repository)</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commit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نهایی فایل ها در مخزن به همراه توضیحات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log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تاریخچه تغییرات در مخزن</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diff head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نمایش تغییرات فایل ها در داخل فایل های تحت کنترل گیت (</a:t>
                      </a:r>
                      <a:r>
                        <a:rPr lang="en-US" sz="1600" baseline="0" dirty="0" smtClean="0">
                          <a:cs typeface="B Nazanin" panose="00000400000000000000" pitchFamily="2" charset="-78"/>
                        </a:rPr>
                        <a:t>head</a:t>
                      </a:r>
                      <a:r>
                        <a:rPr lang="fa-IR" sz="1600" baseline="0" dirty="0" smtClean="0">
                          <a:cs typeface="B Nazanin" panose="00000400000000000000" pitchFamily="2" charset="-78"/>
                        </a:rPr>
                        <a:t> آخرین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ما می باشد.)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add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همه</a:t>
                      </a:r>
                      <a:r>
                        <a:rPr lang="fa-IR" sz="1600" baseline="0" dirty="0" smtClean="0">
                          <a:cs typeface="B Nazanin" panose="00000400000000000000" pitchFamily="2" charset="-78"/>
                        </a:rPr>
                        <a:t> فایل های موجود را به حالت </a:t>
                      </a:r>
                      <a:r>
                        <a:rPr lang="en-US" sz="1600" baseline="0" dirty="0" smtClean="0">
                          <a:cs typeface="B Nazanin" panose="00000400000000000000" pitchFamily="2" charset="-78"/>
                        </a:rPr>
                        <a:t>Stage</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diff -–staged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تمام تغییرات در محیط (نمایش تفاوت</a:t>
                      </a:r>
                      <a:r>
                        <a:rPr lang="fa-IR" sz="1600" baseline="0" dirty="0" smtClean="0">
                          <a:cs typeface="B Nazanin" panose="00000400000000000000" pitchFamily="2" charset="-78"/>
                        </a:rPr>
                        <a:t> ها</a:t>
                      </a:r>
                      <a:r>
                        <a:rPr lang="fa-IR" sz="1600" dirty="0" smtClean="0">
                          <a:cs typeface="B Nazanin" panose="00000400000000000000" pitchFamily="2" charset="-78"/>
                        </a:rPr>
                        <a:t>) </a:t>
                      </a:r>
                      <a:r>
                        <a:rPr lang="en-US" sz="1600" dirty="0" smtClean="0">
                          <a:cs typeface="B Nazanin" panose="00000400000000000000" pitchFamily="2" charset="-78"/>
                        </a:rPr>
                        <a:t>Stage</a:t>
                      </a:r>
                      <a:r>
                        <a:rPr lang="fa-IR" sz="1600" dirty="0" smtClean="0">
                          <a:cs typeface="B Nazanin" panose="00000400000000000000" pitchFamily="2" charset="-78"/>
                        </a:rPr>
                        <a:t> را نمایش می دهد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reset</a:t>
                      </a:r>
                      <a:r>
                        <a:rPr lang="en-US" baseline="0" dirty="0" smtClean="0"/>
                        <a:t>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 مورد نظر را از حالت </a:t>
                      </a:r>
                      <a:r>
                        <a:rPr lang="en-US" sz="1600" dirty="0" smtClean="0">
                          <a:cs typeface="B Nazanin" panose="00000400000000000000" pitchFamily="2" charset="-78"/>
                        </a:rPr>
                        <a:t>Stage</a:t>
                      </a:r>
                      <a:r>
                        <a:rPr lang="fa-IR" sz="1600" dirty="0" smtClean="0">
                          <a:cs typeface="B Nazanin" panose="00000400000000000000" pitchFamily="2" charset="-78"/>
                        </a:rPr>
                        <a:t> خارج می کند</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checkout -–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فایل</a:t>
                      </a:r>
                      <a:r>
                        <a:rPr lang="fa-IR" sz="1600" baseline="0" dirty="0" smtClean="0">
                          <a:cs typeface="B Nazanin" panose="00000400000000000000" pitchFamily="2" charset="-78"/>
                        </a:rPr>
                        <a:t> مورد نظر را به آخرین تغییرات برمی گرداند در واقع همان حالت </a:t>
                      </a:r>
                      <a:r>
                        <a:rPr lang="en-US" sz="1600" baseline="0" dirty="0" smtClean="0">
                          <a:cs typeface="B Nazanin" panose="00000400000000000000" pitchFamily="2" charset="-78"/>
                        </a:rPr>
                        <a:t>Undo</a:t>
                      </a:r>
                      <a:r>
                        <a:rPr lang="fa-IR" sz="1600" baseline="0" dirty="0" smtClean="0">
                          <a:cs typeface="B Nazanin" panose="00000400000000000000" pitchFamily="2" charset="-78"/>
                        </a:rPr>
                        <a:t> است</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585085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70441" y="2165526"/>
            <a:ext cx="2990850" cy="153352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6760" y="2932288"/>
            <a:ext cx="5140380" cy="2920671"/>
          </a:xfrm>
          <a:prstGeom prst="rect">
            <a:avLst/>
          </a:prstGeom>
        </p:spPr>
      </p:pic>
      <p:pic>
        <p:nvPicPr>
          <p:cNvPr id="7" name="Picture 6"/>
          <p:cNvPicPr>
            <a:picLocks noChangeAspect="1"/>
          </p:cNvPicPr>
          <p:nvPr/>
        </p:nvPicPr>
        <p:blipFill>
          <a:blip r:embed="rId6"/>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Picture 8"/>
          <p:cNvPicPr>
            <a:picLocks noChangeAspect="1"/>
          </p:cNvPicPr>
          <p:nvPr/>
        </p:nvPicPr>
        <p:blipFill>
          <a:blip r:embed="rId7"/>
          <a:stretch>
            <a:fillRect/>
          </a:stretch>
        </p:blipFill>
        <p:spPr>
          <a:xfrm>
            <a:off x="570441" y="4124837"/>
            <a:ext cx="4962017" cy="24779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61823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شاخه - </a:t>
            </a:r>
            <a:r>
              <a:rPr lang="en-US" dirty="0" smtClean="0">
                <a:cs typeface="B Nazanin" panose="00000400000000000000" pitchFamily="2" charset="-78"/>
              </a:rPr>
              <a:t>Branch</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Picture 6"/>
          <p:cNvPicPr>
            <a:picLocks noChangeAspect="1"/>
          </p:cNvPicPr>
          <p:nvPr/>
        </p:nvPicPr>
        <p:blipFill>
          <a:blip r:embed="rId4"/>
          <a:stretch>
            <a:fillRect/>
          </a:stretch>
        </p:blipFill>
        <p:spPr>
          <a:xfrm>
            <a:off x="570441" y="847654"/>
            <a:ext cx="892086" cy="89208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58369" y="2302051"/>
            <a:ext cx="5848350" cy="3048000"/>
          </a:xfrm>
          <a:prstGeom prst="rect">
            <a:avLst/>
          </a:prstGeom>
        </p:spPr>
      </p:pic>
      <p:pic>
        <p:nvPicPr>
          <p:cNvPr id="12" name="Picture 11"/>
          <p:cNvPicPr>
            <a:picLocks noChangeAspect="1"/>
          </p:cNvPicPr>
          <p:nvPr/>
        </p:nvPicPr>
        <p:blipFill>
          <a:blip r:embed="rId6"/>
          <a:stretch>
            <a:fillRect/>
          </a:stretch>
        </p:blipFill>
        <p:spPr>
          <a:xfrm>
            <a:off x="478896" y="2302051"/>
            <a:ext cx="4867774" cy="3037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649435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ایجاد شاخه جدید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184634696"/>
              </p:ext>
            </p:extLst>
          </p:nvPr>
        </p:nvGraphicFramePr>
        <p:xfrm>
          <a:off x="680319" y="2025604"/>
          <a:ext cx="9613864" cy="37947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610169">
                  <a:extLst>
                    <a:ext uri="{9D8B030D-6E8A-4147-A177-3AD203B41FA5}">
                      <a16:colId xmlns:a16="http://schemas.microsoft.com/office/drawing/2014/main" val="1177312616"/>
                    </a:ext>
                  </a:extLst>
                </a:gridCol>
                <a:gridCol w="5523494">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branch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شاخه</a:t>
                      </a:r>
                      <a:r>
                        <a:rPr lang="fa-IR" sz="1600" baseline="0" dirty="0" smtClean="0">
                          <a:cs typeface="B Nazanin" panose="00000400000000000000" pitchFamily="2" charset="-78"/>
                        </a:rPr>
                        <a:t> های موجود در مخزن جاری</a:t>
                      </a:r>
                      <a:endParaRPr lang="en-US" sz="1600" dirty="0">
                        <a:cs typeface="B Nazanin" panose="00000400000000000000" pitchFamily="2" charset="-78"/>
                      </a:endParaRPr>
                    </a:p>
                  </a:txBody>
                  <a:tcPr/>
                </a:tc>
                <a:extLst>
                  <a:ext uri="{0D108BD9-81ED-4DB2-BD59-A6C34878D82A}">
                    <a16:rowId xmlns:a16="http://schemas.microsoft.com/office/drawing/2014/main" val="3218503406"/>
                  </a:ext>
                </a:extLst>
              </a:tr>
              <a:tr h="370840">
                <a:tc>
                  <a:txBody>
                    <a:bodyPr/>
                    <a:lstStyle/>
                    <a:p>
                      <a:r>
                        <a:rPr lang="en-US" dirty="0" smtClean="0"/>
                        <a:t>git</a:t>
                      </a:r>
                      <a:r>
                        <a:rPr lang="en-US" baseline="0" dirty="0" smtClean="0"/>
                        <a:t> branch “Brach 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ایجاد شاخه</a:t>
                      </a:r>
                      <a:r>
                        <a:rPr lang="fa-IR" sz="1600" baseline="0" dirty="0" smtClean="0">
                          <a:cs typeface="B Nazanin" panose="00000400000000000000" pitchFamily="2" charset="-78"/>
                        </a:rPr>
                        <a:t> جدید از روی شاخه </a:t>
                      </a:r>
                      <a:r>
                        <a:rPr lang="en-US" sz="1600" baseline="0" dirty="0" smtClean="0">
                          <a:cs typeface="B Nazanin" panose="00000400000000000000" pitchFamily="2" charset="-78"/>
                        </a:rPr>
                        <a:t>master</a:t>
                      </a:r>
                      <a:endParaRPr lang="en-US" sz="1600" dirty="0">
                        <a:cs typeface="B Nazanin" panose="00000400000000000000" pitchFamily="2" charset="-78"/>
                      </a:endParaRPr>
                    </a:p>
                  </a:txBody>
                  <a:tcPr/>
                </a:tc>
                <a:extLst>
                  <a:ext uri="{0D108BD9-81ED-4DB2-BD59-A6C34878D82A}">
                    <a16:rowId xmlns:a16="http://schemas.microsoft.com/office/drawing/2014/main" val="70124317"/>
                  </a:ext>
                </a:extLst>
              </a:tr>
              <a:tr h="370840">
                <a:tc>
                  <a:txBody>
                    <a:bodyPr/>
                    <a:lstStyle/>
                    <a:p>
                      <a:r>
                        <a:rPr lang="en-US" dirty="0" smtClean="0"/>
                        <a:t>git checkout </a:t>
                      </a:r>
                      <a:r>
                        <a:rPr lang="fa-IR" dirty="0" smtClean="0"/>
                        <a:t>"</a:t>
                      </a:r>
                      <a:r>
                        <a:rPr lang="en-US" dirty="0" smtClean="0"/>
                        <a:t>BranchName</a:t>
                      </a:r>
                      <a:r>
                        <a:rPr lang="fa-IR"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گرفتن و رفتن به شاخه جدید</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merge 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تغییرات</a:t>
                      </a:r>
                      <a:r>
                        <a:rPr lang="fa-IR" sz="1600" baseline="0" dirty="0" smtClean="0">
                          <a:cs typeface="B Nazanin" panose="00000400000000000000" pitchFamily="2" charset="-78"/>
                        </a:rPr>
                        <a:t> شاخه جدید رو به شاخه </a:t>
                      </a:r>
                      <a:r>
                        <a:rPr lang="en-US" sz="1600" baseline="0" dirty="0" smtClean="0">
                          <a:cs typeface="B Nazanin" panose="00000400000000000000" pitchFamily="2" charset="-78"/>
                        </a:rPr>
                        <a:t>master</a:t>
                      </a:r>
                      <a:r>
                        <a:rPr lang="fa-IR" sz="1600" baseline="0" dirty="0" smtClean="0">
                          <a:cs typeface="B Nazanin" panose="00000400000000000000" pitchFamily="2" charset="-78"/>
                        </a:rPr>
                        <a:t> انتقال می دهد</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rem FileName.ext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حذف کردن فایل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a:t>
                      </a:r>
                      <a:r>
                        <a:rPr lang="en-US" smtClean="0"/>
                        <a:t>branch</a:t>
                      </a:r>
                      <a:r>
                        <a:rPr lang="en-US" baseline="0" smtClean="0"/>
                        <a:t> –D </a:t>
                      </a:r>
                      <a:r>
                        <a:rPr lang="en-US" baseline="0" dirty="0" smtClean="0"/>
                        <a:t>BranchName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حذف کردن شاخه های ایجاد شده</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cls</a:t>
                      </a:r>
                      <a:endParaRPr lang="en-US" dirty="0"/>
                    </a:p>
                  </a:txBody>
                  <a:tcPr/>
                </a:tc>
                <a:tc>
                  <a:txBody>
                    <a:bodyPr/>
                    <a:lstStyle/>
                    <a:p>
                      <a:r>
                        <a:rPr lang="en-US" dirty="0" smtClean="0"/>
                        <a:t>Dos</a:t>
                      </a:r>
                      <a:endParaRPr lang="en-US" dirty="0"/>
                    </a:p>
                  </a:txBody>
                  <a:tcPr/>
                </a:tc>
                <a:tc>
                  <a:txBody>
                    <a:bodyPr/>
                    <a:lstStyle/>
                    <a:p>
                      <a:pPr algn="r" rtl="1"/>
                      <a:r>
                        <a:rPr lang="fa-IR" sz="1600" dirty="0" smtClean="0">
                          <a:cs typeface="B Nazanin" panose="00000400000000000000" pitchFamily="2" charset="-78"/>
                        </a:rPr>
                        <a:t>پاک کردن پنجره مربوط به دستورات خط فرمان </a:t>
                      </a:r>
                      <a:r>
                        <a:rPr lang="en-US" sz="1600" dirty="0" smtClean="0">
                          <a:cs typeface="B Nazanin" panose="00000400000000000000" pitchFamily="2" charset="-78"/>
                        </a:rPr>
                        <a:t>dos</a:t>
                      </a:r>
                      <a:endParaRPr lang="en-US" sz="1600" dirty="0">
                        <a:cs typeface="B Nazanin" panose="00000400000000000000" pitchFamily="2" charset="-78"/>
                      </a:endParaRPr>
                    </a:p>
                  </a:txBody>
                  <a:tcPr/>
                </a:tc>
                <a:extLst>
                  <a:ext uri="{0D108BD9-81ED-4DB2-BD59-A6C34878D82A}">
                    <a16:rowId xmlns:a16="http://schemas.microsoft.com/office/drawing/2014/main" val="2337900050"/>
                  </a:ext>
                </a:extLst>
              </a:tr>
              <a:tr h="370840">
                <a:tc>
                  <a:txBody>
                    <a:bodyPr/>
                    <a:lstStyle/>
                    <a:p>
                      <a:r>
                        <a:rPr lang="en-US" dirty="0" smtClean="0"/>
                        <a:t>git commit –a</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تغییرات در داخل مخزن</a:t>
                      </a:r>
                      <a:endParaRPr lang="en-US" sz="1600" dirty="0">
                        <a:cs typeface="B Nazanin" panose="00000400000000000000" pitchFamily="2" charset="-78"/>
                      </a:endParaRPr>
                    </a:p>
                  </a:txBody>
                  <a:tcPr/>
                </a:tc>
                <a:extLst>
                  <a:ext uri="{0D108BD9-81ED-4DB2-BD59-A6C34878D82A}">
                    <a16:rowId xmlns:a16="http://schemas.microsoft.com/office/drawing/2014/main" val="2953854788"/>
                  </a:ext>
                </a:extLst>
              </a:tr>
              <a:tr h="370840">
                <a:tc>
                  <a:txBody>
                    <a:bodyPr/>
                    <a:lstStyle/>
                    <a:p>
                      <a:r>
                        <a:rPr lang="en-US" dirty="0" smtClean="0"/>
                        <a:t>&lt;esc&gt; :wq &lt;enter&gt;</a:t>
                      </a:r>
                      <a:endParaRPr lang="en-US" dirty="0"/>
                    </a:p>
                  </a:txBody>
                  <a:tcPr/>
                </a:tc>
                <a:tc>
                  <a:txBody>
                    <a:bodyPr/>
                    <a:lstStyle/>
                    <a:p>
                      <a:endParaRPr lang="en-US" dirty="0"/>
                    </a:p>
                  </a:txBody>
                  <a:tcPr/>
                </a:tc>
                <a:tc>
                  <a:txBody>
                    <a:bodyPr/>
                    <a:lstStyle/>
                    <a:p>
                      <a:pPr algn="l" rtl="0"/>
                      <a:r>
                        <a:rPr lang="en-US" sz="1200" dirty="0" smtClean="0">
                          <a:latin typeface="Tahoma" panose="020B0604030504040204" pitchFamily="34" charset="0"/>
                          <a:ea typeface="Tahoma" panose="020B0604030504040204" pitchFamily="34" charset="0"/>
                          <a:cs typeface="Tahoma" panose="020B0604030504040204" pitchFamily="34" charset="0"/>
                        </a:rPr>
                        <a:t>On the first line, enter the comment: “Added h1 tag”. Save the file and exit the editor (to do it in default editor, press ESC and then type :wq and hit Enter)</a:t>
                      </a:r>
                      <a:endParaRPr lang="en-US" sz="1600" dirty="0">
                        <a:cs typeface="B Nazanin" panose="00000400000000000000" pitchFamily="2" charset="-78"/>
                      </a:endParaRPr>
                    </a:p>
                  </a:txBody>
                  <a:tcPr/>
                </a:tc>
                <a:extLst>
                  <a:ext uri="{0D108BD9-81ED-4DB2-BD59-A6C34878D82A}">
                    <a16:rowId xmlns:a16="http://schemas.microsoft.com/office/drawing/2014/main" val="2162922553"/>
                  </a:ext>
                </a:extLst>
              </a:tr>
            </a:tbl>
          </a:graphicData>
        </a:graphic>
      </p:graphicFrame>
      <p:sp>
        <p:nvSpPr>
          <p:cNvPr id="5" name="TextBox 4"/>
          <p:cNvSpPr txBox="1"/>
          <p:nvPr/>
        </p:nvSpPr>
        <p:spPr>
          <a:xfrm>
            <a:off x="424287" y="6104844"/>
            <a:ext cx="10679527" cy="369332"/>
          </a:xfrm>
          <a:prstGeom prst="rect">
            <a:avLst/>
          </a:prstGeom>
          <a:noFill/>
        </p:spPr>
        <p:txBody>
          <a:bodyPr wrap="none" rtlCol="0">
            <a:spAutoFit/>
          </a:bodyPr>
          <a:lstStyle/>
          <a:p>
            <a:pPr algn="r" rtl="1"/>
            <a:r>
              <a:rPr lang="fa-IR" dirty="0" smtClean="0">
                <a:cs typeface="B Nazanin" panose="00000400000000000000" pitchFamily="2" charset="-78"/>
              </a:rPr>
              <a:t>نکته : وقتیکه چیزی از روی سایت دانلود می شود اسم آن </a:t>
            </a:r>
            <a:r>
              <a:rPr lang="en-US" dirty="0" smtClean="0">
                <a:cs typeface="B Nazanin" panose="00000400000000000000" pitchFamily="2" charset="-78"/>
              </a:rPr>
              <a:t>origin</a:t>
            </a:r>
            <a:r>
              <a:rPr lang="fa-IR" dirty="0" smtClean="0">
                <a:cs typeface="B Nazanin" panose="00000400000000000000" pitchFamily="2" charset="-78"/>
              </a:rPr>
              <a:t> گذاشته می شود و این بدان معنی است که از پروژه اصلی ما یک قدم جلو تر هستیم</a:t>
            </a:r>
            <a:endParaRPr lang="en-US" dirty="0">
              <a:cs typeface="B Nazanin" panose="00000400000000000000" pitchFamily="2" charset="-78"/>
            </a:endParaRPr>
          </a:p>
        </p:txBody>
      </p:sp>
    </p:spTree>
    <p:extLst>
      <p:ext uri="{BB962C8B-B14F-4D97-AF65-F5344CB8AC3E}">
        <p14:creationId xmlns:p14="http://schemas.microsoft.com/office/powerpoint/2010/main" val="1684994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ارتباط با ریموت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82930355"/>
              </p:ext>
            </p:extLst>
          </p:nvPr>
        </p:nvGraphicFramePr>
        <p:xfrm>
          <a:off x="790047" y="2170176"/>
          <a:ext cx="9613864" cy="4209352"/>
        </p:xfrm>
        <a:graphic>
          <a:graphicData uri="http://schemas.openxmlformats.org/drawingml/2006/table">
            <a:tbl>
              <a:tblPr firstRow="1" bandRow="1">
                <a:tableStyleId>{5C22544A-7EE6-4342-B048-85BDC9FD1C3A}</a:tableStyleId>
              </a:tblPr>
              <a:tblGrid>
                <a:gridCol w="4354977">
                  <a:extLst>
                    <a:ext uri="{9D8B030D-6E8A-4147-A177-3AD203B41FA5}">
                      <a16:colId xmlns:a16="http://schemas.microsoft.com/office/drawing/2014/main" val="2713502065"/>
                    </a:ext>
                  </a:extLst>
                </a:gridCol>
                <a:gridCol w="573024">
                  <a:extLst>
                    <a:ext uri="{9D8B030D-6E8A-4147-A177-3AD203B41FA5}">
                      <a16:colId xmlns:a16="http://schemas.microsoft.com/office/drawing/2014/main" val="1177312616"/>
                    </a:ext>
                  </a:extLst>
                </a:gridCol>
                <a:gridCol w="4685863">
                  <a:extLst>
                    <a:ext uri="{9D8B030D-6E8A-4147-A177-3AD203B41FA5}">
                      <a16:colId xmlns:a16="http://schemas.microsoft.com/office/drawing/2014/main" val="2486463819"/>
                    </a:ext>
                  </a:extLst>
                </a:gridCol>
              </a:tblGrid>
              <a:tr h="521272">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show “commit</a:t>
                      </a:r>
                      <a:r>
                        <a:rPr lang="en-US" baseline="0" dirty="0" smtClean="0"/>
                        <a:t> description</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تغییرات</a:t>
                      </a:r>
                      <a:endParaRPr lang="en-US" sz="1600" dirty="0">
                        <a:cs typeface="B Nazanin" panose="00000400000000000000" pitchFamily="2" charset="-78"/>
                      </a:endParaRPr>
                    </a:p>
                  </a:txBody>
                  <a:tcPr/>
                </a:tc>
                <a:extLst>
                  <a:ext uri="{0D108BD9-81ED-4DB2-BD59-A6C34878D82A}">
                    <a16:rowId xmlns:a16="http://schemas.microsoft.com/office/drawing/2014/main" val="2791911081"/>
                  </a:ext>
                </a:extLst>
              </a:tr>
              <a:tr h="370840">
                <a:tc>
                  <a:txBody>
                    <a:bodyPr/>
                    <a:lstStyle/>
                    <a:p>
                      <a:r>
                        <a:rPr lang="en-US" dirty="0" smtClean="0"/>
                        <a:t>git show</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آخرین تغییرات </a:t>
                      </a:r>
                      <a:r>
                        <a:rPr lang="en-US" sz="1600" baseline="0" dirty="0" smtClean="0">
                          <a:cs typeface="B Nazanin" panose="00000400000000000000" pitchFamily="2" charset="-78"/>
                        </a:rPr>
                        <a:t>commit </a:t>
                      </a:r>
                      <a:r>
                        <a:rPr lang="fa-IR" sz="1600" baseline="0" dirty="0" smtClean="0">
                          <a:cs typeface="B Nazanin" panose="00000400000000000000" pitchFamily="2" charset="-78"/>
                        </a:rPr>
                        <a:t> ثبت شده در سیستم است.</a:t>
                      </a:r>
                      <a:endParaRPr lang="en-US" sz="1600" dirty="0">
                        <a:cs typeface="B Nazanin" panose="00000400000000000000" pitchFamily="2" charset="-78"/>
                      </a:endParaRPr>
                    </a:p>
                  </a:txBody>
                  <a:tcPr/>
                </a:tc>
                <a:extLst>
                  <a:ext uri="{0D108BD9-81ED-4DB2-BD59-A6C34878D82A}">
                    <a16:rowId xmlns:a16="http://schemas.microsoft.com/office/drawing/2014/main" val="1845872645"/>
                  </a:ext>
                </a:extLst>
              </a:tr>
              <a:tr h="370840">
                <a:tc>
                  <a:txBody>
                    <a:bodyPr/>
                    <a:lstStyle/>
                    <a:p>
                      <a:r>
                        <a:rPr lang="en-US" dirty="0" smtClean="0"/>
                        <a:t>git ls-files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تمام فایل های که </a:t>
                      </a:r>
                      <a:r>
                        <a:rPr lang="en-US" sz="1600" baseline="0" dirty="0" smtClean="0">
                          <a:cs typeface="B Nazanin" panose="00000400000000000000" pitchFamily="2" charset="-78"/>
                        </a:rPr>
                        <a:t>tracked</a:t>
                      </a:r>
                      <a:r>
                        <a:rPr lang="fa-IR" sz="1600" baseline="0" dirty="0" smtClean="0">
                          <a:cs typeface="B Nazanin" panose="00000400000000000000" pitchFamily="2" charset="-78"/>
                        </a:rPr>
                        <a:t> شده اند</a:t>
                      </a:r>
                      <a:endParaRPr lang="en-US" sz="1600" dirty="0">
                        <a:cs typeface="B Nazanin" panose="00000400000000000000" pitchFamily="2" charset="-78"/>
                      </a:endParaRPr>
                    </a:p>
                  </a:txBody>
                  <a:tcPr/>
                </a:tc>
                <a:extLst>
                  <a:ext uri="{0D108BD9-81ED-4DB2-BD59-A6C34878D82A}">
                    <a16:rowId xmlns:a16="http://schemas.microsoft.com/office/drawing/2014/main" val="619309876"/>
                  </a:ext>
                </a:extLst>
              </a:tr>
              <a:tr h="370840">
                <a:tc>
                  <a:txBody>
                    <a:bodyPr/>
                    <a:lstStyle/>
                    <a:p>
                      <a:r>
                        <a:rPr lang="en-US" dirty="0" smtClean="0"/>
                        <a:t>git clone RepositoryName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 فایل</a:t>
                      </a:r>
                      <a:r>
                        <a:rPr lang="fa-IR" sz="1600" baseline="0" dirty="0" smtClean="0">
                          <a:cs typeface="B Nazanin" panose="00000400000000000000" pitchFamily="2" charset="-78"/>
                        </a:rPr>
                        <a:t> ها از مخزن اصلی (</a:t>
                      </a:r>
                      <a:r>
                        <a:rPr lang="en-US" sz="1600" baseline="0" dirty="0" smtClean="0">
                          <a:cs typeface="B Nazanin" panose="00000400000000000000" pitchFamily="2" charset="-78"/>
                        </a:rPr>
                        <a:t>Origin</a:t>
                      </a:r>
                      <a:r>
                        <a:rPr lang="fa-IR" sz="1600" baseline="0" dirty="0" smtClean="0">
                          <a:cs typeface="B Nazanin" panose="00000400000000000000" pitchFamily="2" charset="-78"/>
                        </a:rPr>
                        <a:t>) و ریختن آن در مسیر جاری</a:t>
                      </a:r>
                      <a:endParaRPr lang="en-US" sz="1600" dirty="0">
                        <a:cs typeface="B Nazanin" panose="00000400000000000000" pitchFamily="2" charset="-78"/>
                      </a:endParaRPr>
                    </a:p>
                  </a:txBody>
                  <a:tcPr/>
                </a:tc>
                <a:extLst>
                  <a:ext uri="{0D108BD9-81ED-4DB2-BD59-A6C34878D82A}">
                    <a16:rowId xmlns:a16="http://schemas.microsoft.com/office/drawing/2014/main" val="3572781062"/>
                  </a:ext>
                </a:extLst>
              </a:tr>
              <a:tr h="238696">
                <a:tc>
                  <a:txBody>
                    <a:bodyPr/>
                    <a:lstStyle/>
                    <a:p>
                      <a:r>
                        <a:rPr lang="en-US" dirty="0" smtClean="0"/>
                        <a:t>git pull</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از فضای </a:t>
                      </a:r>
                      <a:r>
                        <a:rPr lang="en-US" sz="1600" baseline="0" dirty="0" smtClean="0">
                          <a:cs typeface="B Nazanin" panose="00000400000000000000" pitchFamily="2" charset="-78"/>
                        </a:rPr>
                        <a:t>Remote</a:t>
                      </a:r>
                      <a:r>
                        <a:rPr lang="fa-IR" sz="1600" baseline="0" dirty="0" smtClean="0">
                          <a:cs typeface="B Nazanin" panose="00000400000000000000" pitchFamily="2" charset="-78"/>
                        </a:rPr>
                        <a:t> به داخل فضای </a:t>
                      </a:r>
                      <a:r>
                        <a:rPr lang="en-US" sz="1600" baseline="0" dirty="0" smtClean="0">
                          <a:cs typeface="B Nazanin" panose="00000400000000000000" pitchFamily="2" charset="-78"/>
                        </a:rPr>
                        <a:t>Local</a:t>
                      </a:r>
                      <a:endParaRPr lang="en-US" sz="1600" dirty="0">
                        <a:cs typeface="B Nazanin" panose="00000400000000000000" pitchFamily="2" charset="-78"/>
                      </a:endParaRPr>
                    </a:p>
                  </a:txBody>
                  <a:tcPr/>
                </a:tc>
                <a:extLst>
                  <a:ext uri="{0D108BD9-81ED-4DB2-BD59-A6C34878D82A}">
                    <a16:rowId xmlns:a16="http://schemas.microsoft.com/office/drawing/2014/main" val="3980483189"/>
                  </a:ext>
                </a:extLst>
              </a:tr>
              <a:tr h="29965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فایل ها به داخل فضای </a:t>
                      </a:r>
                      <a:r>
                        <a:rPr lang="en-US" sz="1600" baseline="0" dirty="0" smtClean="0">
                          <a:cs typeface="B Nazanin" panose="00000400000000000000" pitchFamily="2" charset="-78"/>
                        </a:rPr>
                        <a:t>Remote</a:t>
                      </a:r>
                      <a:endParaRPr lang="en-US" sz="1600" dirty="0">
                        <a:cs typeface="B Nazanin" panose="00000400000000000000" pitchFamily="2" charset="-78"/>
                      </a:endParaRPr>
                    </a:p>
                  </a:txBody>
                  <a:tcPr/>
                </a:tc>
                <a:extLst>
                  <a:ext uri="{0D108BD9-81ED-4DB2-BD59-A6C34878D82A}">
                    <a16:rowId xmlns:a16="http://schemas.microsoft.com/office/drawing/2014/main" val="2077147292"/>
                  </a:ext>
                </a:extLst>
              </a:tr>
              <a:tr h="177736">
                <a:tc>
                  <a:txBody>
                    <a:bodyPr/>
                    <a:lstStyle/>
                    <a:p>
                      <a:r>
                        <a:rPr lang="en-US" dirty="0" smtClean="0"/>
                        <a:t>git remote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کارکردن با ریموت ها بکار می رود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18992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remote add origin</a:t>
                      </a:r>
                      <a:r>
                        <a:rPr lang="en-US" baseline="0" dirty="0" smtClean="0"/>
                        <a:t> “Network Path”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a:t>
                      </a:r>
                      <a:r>
                        <a:rPr lang="fa-IR" sz="1600" baseline="0" dirty="0" smtClean="0">
                          <a:cs typeface="B Nazanin" panose="00000400000000000000" pitchFamily="2" charset="-78"/>
                        </a:rPr>
                        <a:t> اتصال به </a:t>
                      </a:r>
                      <a:r>
                        <a:rPr lang="en-US" sz="1600" baseline="0" dirty="0" smtClean="0">
                          <a:cs typeface="B Nazanin" panose="00000400000000000000" pitchFamily="2" charset="-78"/>
                        </a:rPr>
                        <a:t> remote</a:t>
                      </a:r>
                      <a:r>
                        <a:rPr lang="fa-IR" sz="1600" baseline="0" dirty="0" smtClean="0">
                          <a:cs typeface="B Nazanin" panose="00000400000000000000" pitchFamily="2" charset="-78"/>
                        </a:rPr>
                        <a:t> مورد نظر</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a:t>
                      </a:r>
                      <a:r>
                        <a:rPr lang="en-US" baseline="0" dirty="0" smtClean="0"/>
                        <a:t> –unset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نسخه</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push –u origin master</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انتقال</a:t>
                      </a:r>
                      <a:r>
                        <a:rPr lang="fa-IR" sz="1600" baseline="0" dirty="0" smtClean="0">
                          <a:cs typeface="B Nazanin" panose="00000400000000000000" pitchFamily="2" charset="-78"/>
                        </a:rPr>
                        <a:t> به شاخه مورد نظر</a:t>
                      </a:r>
                      <a:endParaRPr lang="en-US" sz="1600" dirty="0">
                        <a:cs typeface="B Nazanin" panose="00000400000000000000" pitchFamily="2" charset="-78"/>
                      </a:endParaRPr>
                    </a:p>
                  </a:txBody>
                  <a:tcPr/>
                </a:tc>
                <a:extLst>
                  <a:ext uri="{0D108BD9-81ED-4DB2-BD59-A6C34878D82A}">
                    <a16:rowId xmlns:a16="http://schemas.microsoft.com/office/drawing/2014/main" val="3415599554"/>
                  </a:ext>
                </a:extLst>
              </a:tr>
            </a:tbl>
          </a:graphicData>
        </a:graphic>
      </p:graphicFrame>
    </p:spTree>
    <p:extLst>
      <p:ext uri="{BB962C8B-B14F-4D97-AF65-F5344CB8AC3E}">
        <p14:creationId xmlns:p14="http://schemas.microsoft.com/office/powerpoint/2010/main" val="2541421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680319" y="2093806"/>
            <a:ext cx="3812286" cy="29124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p:nvPr>
        </p:nvSpPr>
        <p:spPr/>
        <p:txBody>
          <a:bodyPr/>
          <a:lstStyle/>
          <a:p>
            <a:pPr algn="r" rtl="1"/>
            <a:r>
              <a:rPr lang="fa-IR" dirty="0" smtClean="0">
                <a:cs typeface="B Nazanin" panose="00000400000000000000" pitchFamily="2" charset="-78"/>
              </a:rPr>
              <a:t>تفاوت بین </a:t>
            </a:r>
            <a:r>
              <a:rPr lang="en-US" dirty="0" smtClean="0">
                <a:cs typeface="B Nazanin" panose="00000400000000000000" pitchFamily="2" charset="-78"/>
              </a:rPr>
              <a:t>git init </a:t>
            </a:r>
            <a:r>
              <a:rPr lang="fa-IR" dirty="0">
                <a:cs typeface="B Nazanin" panose="00000400000000000000" pitchFamily="2" charset="-78"/>
              </a:rPr>
              <a:t> </a:t>
            </a:r>
            <a:r>
              <a:rPr lang="fa-IR" dirty="0" smtClean="0">
                <a:cs typeface="B Nazanin" panose="00000400000000000000" pitchFamily="2" charset="-78"/>
              </a:rPr>
              <a:t>با </a:t>
            </a:r>
            <a:r>
              <a:rPr lang="en-US" dirty="0" smtClean="0">
                <a:cs typeface="B Nazanin" panose="00000400000000000000" pitchFamily="2" charset="-78"/>
              </a:rPr>
              <a:t>git init --bare</a:t>
            </a:r>
            <a:endParaRPr lang="en-US" dirty="0">
              <a:cs typeface="B Nazanin" panose="00000400000000000000" pitchFamily="2" charset="-78"/>
            </a:endParaRPr>
          </a:p>
        </p:txBody>
      </p:sp>
      <p:sp>
        <p:nvSpPr>
          <p:cNvPr id="10" name="Content Placeholder 9"/>
          <p:cNvSpPr>
            <a:spLocks noGrp="1"/>
          </p:cNvSpPr>
          <p:nvPr>
            <p:ph sz="quarter" idx="4"/>
          </p:nvPr>
        </p:nvSpPr>
        <p:spPr>
          <a:xfrm>
            <a:off x="5822081" y="2462784"/>
            <a:ext cx="6174847" cy="3984794"/>
          </a:xfrm>
        </p:spPr>
        <p:txBody>
          <a:bodyPr>
            <a:normAutofit/>
          </a:bodyPr>
          <a:lstStyle/>
          <a:p>
            <a:pPr marL="457200" lvl="1" indent="0" algn="just" rtl="1">
              <a:buNone/>
            </a:pPr>
            <a:r>
              <a:rPr lang="fa-IR" dirty="0" smtClean="0">
                <a:cs typeface="B Nazanin" panose="00000400000000000000" pitchFamily="2" charset="-78"/>
              </a:rPr>
              <a:t>مخازن </a:t>
            </a:r>
            <a:r>
              <a:rPr lang="fa-IR" dirty="0">
                <a:cs typeface="B Nazanin" panose="00000400000000000000" pitchFamily="2" charset="-78"/>
              </a:rPr>
              <a:t>ایجاد شده با دستور </a:t>
            </a:r>
            <a:r>
              <a:rPr lang="en-US" dirty="0">
                <a:cs typeface="B Nazanin" panose="00000400000000000000" pitchFamily="2" charset="-78"/>
              </a:rPr>
              <a:t>git </a:t>
            </a:r>
            <a:r>
              <a:rPr lang="en-US" dirty="0" smtClean="0">
                <a:cs typeface="B Nazanin" panose="00000400000000000000" pitchFamily="2" charset="-78"/>
              </a:rPr>
              <a:t>init</a:t>
            </a:r>
            <a:r>
              <a:rPr lang="fa-IR" dirty="0" smtClean="0">
                <a:cs typeface="B Nazanin" panose="00000400000000000000" pitchFamily="2" charset="-78"/>
              </a:rPr>
              <a:t> دایرکتوری </a:t>
            </a:r>
            <a:r>
              <a:rPr lang="fa-IR" dirty="0">
                <a:cs typeface="B Nazanin" panose="00000400000000000000" pitchFamily="2" charset="-78"/>
              </a:rPr>
              <a:t>های فعال نامیده می شوند. در پوشه </a:t>
            </a:r>
            <a:r>
              <a:rPr lang="fa-IR" dirty="0" smtClean="0">
                <a:cs typeface="B Nazanin" panose="00000400000000000000" pitchFamily="2" charset="-78"/>
              </a:rPr>
              <a:t>مخزن </a:t>
            </a:r>
            <a:r>
              <a:rPr lang="fa-IR" dirty="0">
                <a:cs typeface="B Nazanin" panose="00000400000000000000" pitchFamily="2" charset="-78"/>
              </a:rPr>
              <a:t>دو چیز پیدا خواهید کرد:</a:t>
            </a:r>
          </a:p>
          <a:p>
            <a:pPr marL="457200" lvl="1" indent="0" algn="just" rtl="1">
              <a:buNone/>
            </a:pPr>
            <a:r>
              <a:rPr lang="fa-IR" dirty="0" smtClean="0">
                <a:cs typeface="B Nazanin" panose="00000400000000000000" pitchFamily="2" charset="-78"/>
              </a:rPr>
              <a:t>	1</a:t>
            </a:r>
            <a:r>
              <a:rPr lang="fa-IR" dirty="0">
                <a:cs typeface="B Nazanin" panose="00000400000000000000" pitchFamily="2" charset="-78"/>
              </a:rPr>
              <a:t>. یک زیر پوشه .</a:t>
            </a:r>
            <a:r>
              <a:rPr lang="en-US" dirty="0" smtClean="0">
                <a:cs typeface="B Nazanin" panose="00000400000000000000" pitchFamily="2" charset="-78"/>
              </a:rPr>
              <a:t>git</a:t>
            </a:r>
            <a:r>
              <a:rPr lang="fa-IR" dirty="0" smtClean="0">
                <a:cs typeface="B Nazanin" panose="00000400000000000000" pitchFamily="2" charset="-78"/>
              </a:rPr>
              <a:t> با </a:t>
            </a:r>
            <a:r>
              <a:rPr lang="fa-IR" dirty="0">
                <a:cs typeface="B Nazanin" panose="00000400000000000000" pitchFamily="2" charset="-78"/>
              </a:rPr>
              <a:t>تمام تاریخچه </a:t>
            </a:r>
            <a:r>
              <a:rPr lang="fa-IR" dirty="0" smtClean="0">
                <a:cs typeface="B Nazanin" panose="00000400000000000000" pitchFamily="2" charset="-78"/>
              </a:rPr>
              <a:t>مربوط به مخزن</a:t>
            </a:r>
            <a:endParaRPr lang="fa-IR" dirty="0">
              <a:cs typeface="B Nazanin" panose="00000400000000000000" pitchFamily="2" charset="-78"/>
            </a:endParaRPr>
          </a:p>
          <a:p>
            <a:pPr marL="457200" lvl="1" indent="0" algn="just" rtl="1">
              <a:buNone/>
            </a:pPr>
            <a:r>
              <a:rPr lang="fa-IR" dirty="0" smtClean="0">
                <a:cs typeface="B Nazanin" panose="00000400000000000000" pitchFamily="2" charset="-78"/>
              </a:rPr>
              <a:t>	2</a:t>
            </a:r>
            <a:r>
              <a:rPr lang="fa-IR" dirty="0">
                <a:cs typeface="B Nazanin" panose="00000400000000000000" pitchFamily="2" charset="-78"/>
              </a:rPr>
              <a:t>. یک درخت در حال کار ، یا نسخه هایی از پرونده های </a:t>
            </a:r>
            <a:r>
              <a:rPr lang="fa-IR" dirty="0" smtClean="0">
                <a:cs typeface="B Nazanin" panose="00000400000000000000" pitchFamily="2" charset="-78"/>
              </a:rPr>
              <a:t>پروژه</a:t>
            </a:r>
          </a:p>
          <a:p>
            <a:pPr marL="457200" lvl="1" indent="0" algn="just" rtl="1">
              <a:buNone/>
            </a:pPr>
            <a:endParaRPr lang="fa-IR" dirty="0">
              <a:cs typeface="B Nazanin" panose="00000400000000000000" pitchFamily="2" charset="-78"/>
            </a:endParaRPr>
          </a:p>
          <a:p>
            <a:pPr marL="457200" lvl="1" indent="0" algn="just" rtl="1">
              <a:buNone/>
            </a:pPr>
            <a:r>
              <a:rPr lang="fa-IR" dirty="0">
                <a:cs typeface="B Nazanin" panose="00000400000000000000" pitchFamily="2" charset="-78"/>
              </a:rPr>
              <a:t>مخازنی که </a:t>
            </a:r>
            <a:r>
              <a:rPr lang="fa-IR" dirty="0" smtClean="0">
                <a:cs typeface="B Nazanin" panose="00000400000000000000" pitchFamily="2" charset="-78"/>
              </a:rPr>
              <a:t>با</a:t>
            </a:r>
            <a:r>
              <a:rPr lang="en-US" dirty="0" smtClean="0">
                <a:cs typeface="B Nazanin" panose="00000400000000000000" pitchFamily="2" charset="-78"/>
              </a:rPr>
              <a:t>git </a:t>
            </a:r>
            <a:r>
              <a:rPr lang="en-US" dirty="0">
                <a:cs typeface="B Nazanin" panose="00000400000000000000" pitchFamily="2" charset="-78"/>
              </a:rPr>
              <a:t>init </a:t>
            </a:r>
            <a:r>
              <a:rPr lang="en-US" dirty="0" smtClean="0">
                <a:cs typeface="B Nazanin" panose="00000400000000000000" pitchFamily="2" charset="-78"/>
              </a:rPr>
              <a:t>--bare </a:t>
            </a:r>
            <a:r>
              <a:rPr lang="fa-IR" dirty="0" smtClean="0">
                <a:cs typeface="B Nazanin" panose="00000400000000000000" pitchFamily="2" charset="-78"/>
              </a:rPr>
              <a:t> ایجاد </a:t>
            </a:r>
            <a:r>
              <a:rPr lang="fa-IR" dirty="0">
                <a:cs typeface="B Nazanin" panose="00000400000000000000" pitchFamily="2" charset="-78"/>
              </a:rPr>
              <a:t>می شوند ، </a:t>
            </a:r>
            <a:r>
              <a:rPr lang="en-US" dirty="0">
                <a:cs typeface="B Nazanin" panose="00000400000000000000" pitchFamily="2" charset="-78"/>
              </a:rPr>
              <a:t>repo bare </a:t>
            </a:r>
            <a:r>
              <a:rPr lang="fa-IR" dirty="0">
                <a:cs typeface="B Nazanin" panose="00000400000000000000" pitchFamily="2" charset="-78"/>
              </a:rPr>
              <a:t>نامیده می شوند. ساختار آنها کمی متفاوت </a:t>
            </a:r>
            <a:r>
              <a:rPr lang="fa-IR" dirty="0" smtClean="0">
                <a:cs typeface="B Nazanin" panose="00000400000000000000" pitchFamily="2" charset="-78"/>
              </a:rPr>
              <a:t>است : </a:t>
            </a: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1.آنها </a:t>
            </a:r>
            <a:r>
              <a:rPr lang="fa-IR" dirty="0">
                <a:cs typeface="B Nazanin" panose="00000400000000000000" pitchFamily="2" charset="-78"/>
              </a:rPr>
              <a:t>هیچ نسخه کپی یا چک شده ای از پرونده های منبع شما را </a:t>
            </a:r>
            <a:r>
              <a:rPr lang="fa-IR" dirty="0" smtClean="0">
                <a:cs typeface="B Nazanin" panose="00000400000000000000" pitchFamily="2" charset="-78"/>
              </a:rPr>
              <a:t>	ندارند</a:t>
            </a:r>
            <a:r>
              <a:rPr lang="fa-IR" dirty="0">
                <a:cs typeface="B Nazanin" panose="00000400000000000000" pitchFamily="2" charset="-78"/>
              </a:rPr>
              <a:t>. </a:t>
            </a:r>
            <a:endParaRPr lang="fa-IR" dirty="0" smtClean="0">
              <a:cs typeface="B Nazanin" panose="00000400000000000000" pitchFamily="2" charset="-78"/>
            </a:endParaRPr>
          </a:p>
          <a:p>
            <a:pPr marL="457200" lvl="1" indent="0" algn="just" rtl="1">
              <a:buNone/>
            </a:pPr>
            <a:r>
              <a:rPr lang="fa-IR" dirty="0">
                <a:cs typeface="B Nazanin" panose="00000400000000000000" pitchFamily="2" charset="-78"/>
              </a:rPr>
              <a:t>	</a:t>
            </a:r>
            <a:r>
              <a:rPr lang="fa-IR" dirty="0" smtClean="0">
                <a:cs typeface="B Nazanin" panose="00000400000000000000" pitchFamily="2" charset="-78"/>
              </a:rPr>
              <a:t>2.</a:t>
            </a:r>
            <a:r>
              <a:rPr lang="en-US" dirty="0" smtClean="0">
                <a:cs typeface="B Nazanin" panose="00000400000000000000" pitchFamily="2" charset="-78"/>
              </a:rPr>
              <a:t>repos </a:t>
            </a:r>
            <a:r>
              <a:rPr lang="en-US" dirty="0">
                <a:cs typeface="B Nazanin" panose="00000400000000000000" pitchFamily="2" charset="-78"/>
              </a:rPr>
              <a:t>bare git </a:t>
            </a:r>
            <a:r>
              <a:rPr lang="fa-IR" dirty="0" smtClean="0">
                <a:cs typeface="B Nazanin" panose="00000400000000000000" pitchFamily="2" charset="-78"/>
              </a:rPr>
              <a:t> تاریخچه </a:t>
            </a:r>
            <a:r>
              <a:rPr lang="fa-IR" dirty="0">
                <a:cs typeface="B Nazanin" panose="00000400000000000000" pitchFamily="2" charset="-78"/>
              </a:rPr>
              <a:t>بازنگری </a:t>
            </a:r>
            <a:r>
              <a:rPr lang="en-US" dirty="0">
                <a:cs typeface="B Nazanin" panose="00000400000000000000" pitchFamily="2" charset="-78"/>
              </a:rPr>
              <a:t>repo </a:t>
            </a:r>
            <a:r>
              <a:rPr lang="fa-IR" dirty="0">
                <a:cs typeface="B Nazanin" panose="00000400000000000000" pitchFamily="2" charset="-78"/>
              </a:rPr>
              <a:t>شما را به جای </a:t>
            </a:r>
            <a:r>
              <a:rPr lang="fa-IR" dirty="0" smtClean="0">
                <a:cs typeface="B Nazanin" panose="00000400000000000000" pitchFamily="2" charset="-78"/>
              </a:rPr>
              <a:t>	پوشه </a:t>
            </a:r>
            <a:r>
              <a:rPr lang="fa-IR" dirty="0">
                <a:cs typeface="B Nazanin" panose="00000400000000000000" pitchFamily="2" charset="-78"/>
              </a:rPr>
              <a:t>.</a:t>
            </a:r>
            <a:r>
              <a:rPr lang="en-US" dirty="0">
                <a:cs typeface="B Nazanin" panose="00000400000000000000" pitchFamily="2" charset="-78"/>
              </a:rPr>
              <a:t>git </a:t>
            </a:r>
            <a:r>
              <a:rPr lang="fa-IR" dirty="0">
                <a:cs typeface="B Nazanin" panose="00000400000000000000" pitchFamily="2" charset="-78"/>
              </a:rPr>
              <a:t>در پوشه </a:t>
            </a:r>
            <a:r>
              <a:rPr lang="en-US" dirty="0">
                <a:cs typeface="B Nazanin" panose="00000400000000000000" pitchFamily="2" charset="-78"/>
              </a:rPr>
              <a:t>root </a:t>
            </a:r>
            <a:r>
              <a:rPr lang="fa-IR" dirty="0">
                <a:cs typeface="B Nazanin" panose="00000400000000000000" pitchFamily="2" charset="-78"/>
              </a:rPr>
              <a:t>مخزن ذخیره می کند. </a:t>
            </a:r>
            <a:endParaRPr lang="fa-IR" dirty="0" smtClean="0">
              <a:cs typeface="B Nazanin" panose="00000400000000000000" pitchFamily="2" charset="-78"/>
            </a:endParaRPr>
          </a:p>
        </p:txBody>
      </p:sp>
      <p:pic>
        <p:nvPicPr>
          <p:cNvPr id="4" name="Picture 3"/>
          <p:cNvPicPr>
            <a:picLocks noChangeAspect="1"/>
          </p:cNvPicPr>
          <p:nvPr/>
        </p:nvPicPr>
        <p:blipFill>
          <a:blip r:embed="rId4"/>
          <a:stretch>
            <a:fillRect/>
          </a:stretch>
        </p:blipFill>
        <p:spPr>
          <a:xfrm>
            <a:off x="2898354" y="4859399"/>
            <a:ext cx="2710767" cy="158817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6" name="Picture 2" descr="Git Init - How To Use Git Init | W3Docs Git Online Tutori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493" y="4690637"/>
            <a:ext cx="2475901" cy="192570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Tree>
    <p:extLst>
      <p:ext uri="{BB962C8B-B14F-4D97-AF65-F5344CB8AC3E}">
        <p14:creationId xmlns:p14="http://schemas.microsoft.com/office/powerpoint/2010/main" val="2516023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مربوط به تنظیمات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3469680407"/>
              </p:ext>
            </p:extLst>
          </p:nvPr>
        </p:nvGraphicFramePr>
        <p:xfrm>
          <a:off x="680319" y="2197164"/>
          <a:ext cx="9613864" cy="4185920"/>
        </p:xfrm>
        <a:graphic>
          <a:graphicData uri="http://schemas.openxmlformats.org/drawingml/2006/table">
            <a:tbl>
              <a:tblPr firstRow="1" bandRow="1">
                <a:tableStyleId>{5C22544A-7EE6-4342-B048-85BDC9FD1C3A}</a:tableStyleId>
              </a:tblPr>
              <a:tblGrid>
                <a:gridCol w="4659777">
                  <a:extLst>
                    <a:ext uri="{9D8B030D-6E8A-4147-A177-3AD203B41FA5}">
                      <a16:colId xmlns:a16="http://schemas.microsoft.com/office/drawing/2014/main" val="2713502065"/>
                    </a:ext>
                  </a:extLst>
                </a:gridCol>
                <a:gridCol w="560832">
                  <a:extLst>
                    <a:ext uri="{9D8B030D-6E8A-4147-A177-3AD203B41FA5}">
                      <a16:colId xmlns:a16="http://schemas.microsoft.com/office/drawing/2014/main" val="1177312616"/>
                    </a:ext>
                  </a:extLst>
                </a:gridCol>
                <a:gridCol w="4393255">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config -–list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تغییرات مربوط به فایل </a:t>
                      </a:r>
                      <a:r>
                        <a:rPr lang="en-US" sz="1600" baseline="0" dirty="0" smtClean="0">
                          <a:cs typeface="B Nazanin" panose="00000400000000000000" pitchFamily="2" charset="-78"/>
                        </a:rPr>
                        <a:t>config</a:t>
                      </a:r>
                      <a:r>
                        <a:rPr lang="fa-IR" sz="1600" baseline="0" dirty="0" smtClean="0">
                          <a:cs typeface="B Nazanin" panose="00000400000000000000" pitchFamily="2" charset="-78"/>
                        </a:rPr>
                        <a:t> گیت</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a:t>
                      </a:r>
                      <a:r>
                        <a:rPr lang="en-US" baseline="0" dirty="0" smtClean="0"/>
                        <a:t> config -–global http.proxy </a:t>
                      </a:r>
                      <a:r>
                        <a:rPr lang="en-US" baseline="0" dirty="0" smtClean="0">
                          <a:hlinkClick r:id="rId4"/>
                        </a:rPr>
                        <a:t>http://172.26.0.24:3129</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با اجرای این فرمان می</a:t>
                      </a:r>
                      <a:r>
                        <a:rPr lang="fa-IR" sz="1400" baseline="0" dirty="0" smtClean="0">
                          <a:cs typeface="B Nazanin" panose="00000400000000000000" pitchFamily="2" charset="-78"/>
                        </a:rPr>
                        <a:t> توان تنظیمات مربوط به </a:t>
                      </a:r>
                      <a:r>
                        <a:rPr lang="en-US" sz="1400" baseline="0" dirty="0" smtClean="0">
                          <a:cs typeface="B Nazanin" panose="00000400000000000000" pitchFamily="2" charset="-78"/>
                        </a:rPr>
                        <a:t>proxy</a:t>
                      </a:r>
                      <a:r>
                        <a:rPr lang="fa-IR" sz="1400" baseline="0" dirty="0" smtClean="0">
                          <a:cs typeface="B Nazanin" panose="00000400000000000000" pitchFamily="2" charset="-78"/>
                        </a:rPr>
                        <a:t> داخل سازمان رو انجام دهیم تا بتوانیم اطلاعات را دریافت نمائیم.</a:t>
                      </a:r>
                      <a:endParaRPr lang="en-US" sz="14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a:t>
                      </a:r>
                      <a:r>
                        <a:rPr lang="en-US" baseline="0" dirty="0" smtClean="0"/>
                        <a:t> config -–global user.name “</a:t>
                      </a:r>
                      <a:r>
                        <a:rPr lang="en-US" sz="1200" baseline="0" dirty="0" smtClean="0"/>
                        <a:t>Your Name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 گیت از بابت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config -–global user.email</a:t>
                      </a:r>
                      <a:r>
                        <a:rPr lang="en-US" baseline="0" dirty="0" smtClean="0"/>
                        <a:t> “</a:t>
                      </a:r>
                      <a:r>
                        <a:rPr lang="en-US" sz="1000" baseline="0" dirty="0" smtClean="0"/>
                        <a:t>your@mail.com</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تنظیمات</a:t>
                      </a:r>
                      <a:r>
                        <a:rPr lang="fa-IR" sz="1600" baseline="0" dirty="0" smtClean="0">
                          <a:cs typeface="B Nazanin" panose="00000400000000000000" pitchFamily="2" charset="-78"/>
                        </a:rPr>
                        <a:t> مربوط به ایمیل آدرس</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نام کاربری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config</a:t>
                      </a:r>
                      <a:r>
                        <a:rPr lang="en-US" baseline="0" dirty="0" smtClean="0"/>
                        <a:t> </a:t>
                      </a:r>
                      <a:r>
                        <a:rPr lang="fa-IR" baseline="0" dirty="0" smtClean="0"/>
                        <a:t>--</a:t>
                      </a:r>
                      <a:r>
                        <a:rPr lang="en-US" baseline="0" dirty="0" smtClean="0"/>
                        <a:t>bool </a:t>
                      </a:r>
                      <a:r>
                        <a:rPr lang="en-US" baseline="0" dirty="0" err="1" smtClean="0"/>
                        <a:t>core.bare</a:t>
                      </a:r>
                      <a:r>
                        <a:rPr lang="en-US" baseline="0" dirty="0" smtClean="0"/>
                        <a:t> true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 یک نرمال گیت به</a:t>
                      </a:r>
                      <a:r>
                        <a:rPr lang="fa-IR" sz="1600" baseline="0" dirty="0" smtClean="0">
                          <a:cs typeface="B Nazanin" panose="00000400000000000000" pitchFamily="2" charset="-78"/>
                        </a:rPr>
                        <a:t> یک گیت ساده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 config</a:t>
                      </a:r>
                      <a:r>
                        <a:rPr lang="en-US" baseline="0" dirty="0" smtClean="0"/>
                        <a:t> </a:t>
                      </a:r>
                      <a:r>
                        <a:rPr lang="fa-IR" baseline="0" dirty="0" smtClean="0"/>
                        <a:t>--</a:t>
                      </a:r>
                      <a:r>
                        <a:rPr lang="en-US" baseline="0" dirty="0" smtClean="0"/>
                        <a:t>unset </a:t>
                      </a:r>
                      <a:r>
                        <a:rPr lang="en-US" baseline="0" dirty="0" err="1" smtClean="0"/>
                        <a:t>core.bare</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تبدیل</a:t>
                      </a:r>
                      <a:r>
                        <a:rPr lang="fa-IR" sz="1600" baseline="0" dirty="0" smtClean="0">
                          <a:cs typeface="B Nazanin" panose="00000400000000000000" pitchFamily="2" charset="-78"/>
                        </a:rPr>
                        <a:t> یک گیت ساده به یک گیت نرمال</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fr-FR" sz="1600" dirty="0" smtClean="0"/>
                        <a:t>git config --global http.proxy http://&lt;username&gt;:&lt;userpsw&gt;@&lt;proxy&gt;:&lt;port&gt;</a:t>
                      </a:r>
                      <a:endParaRPr lang="en-US" sz="1600"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a:t>
                      </a:r>
                      <a:r>
                        <a:rPr lang="fa-IR" sz="1600" baseline="0" dirty="0" smtClean="0">
                          <a:cs typeface="B Nazanin" panose="00000400000000000000" pitchFamily="2" charset="-78"/>
                        </a:rPr>
                        <a:t> </a:t>
                      </a:r>
                      <a:r>
                        <a:rPr lang="en-US" sz="1600" baseline="0" dirty="0" smtClean="0">
                          <a:cs typeface="B Nazanin" panose="00000400000000000000" pitchFamily="2" charset="-78"/>
                        </a:rPr>
                        <a:t>Proxy</a:t>
                      </a:r>
                      <a:r>
                        <a:rPr lang="fa-IR" sz="1600" baseline="0" dirty="0" smtClean="0">
                          <a:cs typeface="B Nazanin" panose="00000400000000000000" pitchFamily="2" charset="-78"/>
                        </a:rPr>
                        <a:t> برای ارتباط برقرار کردن با سرور </a:t>
                      </a:r>
                      <a:r>
                        <a:rPr lang="en-US" sz="1600" baseline="0" smtClean="0">
                          <a:cs typeface="B Nazanin" panose="00000400000000000000" pitchFamily="2" charset="-78"/>
                        </a:rPr>
                        <a:t>github</a:t>
                      </a:r>
                      <a:endParaRPr lang="en-US" sz="1600" dirty="0">
                        <a:cs typeface="B Nazanin" panose="00000400000000000000" pitchFamily="2" charset="-78"/>
                      </a:endParaRPr>
                    </a:p>
                  </a:txBody>
                  <a:tcPr/>
                </a:tc>
                <a:extLst>
                  <a:ext uri="{0D108BD9-81ED-4DB2-BD59-A6C34878D82A}">
                    <a16:rowId xmlns:a16="http://schemas.microsoft.com/office/drawing/2014/main" val="2295523752"/>
                  </a:ext>
                </a:extLst>
              </a:tr>
              <a:tr h="370840">
                <a:tc>
                  <a:txBody>
                    <a:bodyPr/>
                    <a:lstStyle/>
                    <a:p>
                      <a:r>
                        <a:rPr lang="en-US" dirty="0" smtClean="0"/>
                        <a:t>git remote set-url origin “Repo Path”</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تنظیم مربوط به مسیر ریموت</a:t>
                      </a:r>
                      <a:endParaRPr lang="en-US" sz="1600" dirty="0">
                        <a:cs typeface="B Nazanin" panose="00000400000000000000" pitchFamily="2" charset="-78"/>
                      </a:endParaRPr>
                    </a:p>
                  </a:txBody>
                  <a:tcPr/>
                </a:tc>
                <a:extLst>
                  <a:ext uri="{0D108BD9-81ED-4DB2-BD59-A6C34878D82A}">
                    <a16:rowId xmlns:a16="http://schemas.microsoft.com/office/drawing/2014/main" val="3779066380"/>
                  </a:ext>
                </a:extLst>
              </a:tr>
            </a:tbl>
          </a:graphicData>
        </a:graphic>
      </p:graphicFrame>
    </p:spTree>
    <p:extLst>
      <p:ext uri="{BB962C8B-B14F-4D97-AF65-F5344CB8AC3E}">
        <p14:creationId xmlns:p14="http://schemas.microsoft.com/office/powerpoint/2010/main" val="3570848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cs typeface="B Nazanin" panose="00000400000000000000" pitchFamily="2" charset="-78"/>
              </a:rPr>
              <a:t>Some history of source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50000"/>
              </a:lnSpc>
              <a:buNone/>
            </a:pPr>
            <a:r>
              <a:rPr lang="en-US" dirty="0">
                <a:cs typeface="B Nazanin" panose="00000400000000000000" pitchFamily="2" charset="-78"/>
              </a:rPr>
              <a:t>(2000) BitKeeper SCM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closed </a:t>
            </a:r>
            <a:r>
              <a:rPr lang="en-US" dirty="0">
                <a:cs typeface="B Nazanin" panose="00000400000000000000" pitchFamily="2" charset="-78"/>
              </a:rPr>
              <a:t>source, proprietary, used with  source code management of Linux </a:t>
            </a:r>
            <a:r>
              <a:rPr lang="en-US" dirty="0" smtClean="0">
                <a:cs typeface="B Nazanin" panose="00000400000000000000" pitchFamily="2" charset="-78"/>
              </a:rPr>
              <a:t>kernel</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free </a:t>
            </a:r>
            <a:r>
              <a:rPr lang="en-US" dirty="0">
                <a:cs typeface="B Nazanin" panose="00000400000000000000" pitchFamily="2" charset="-78"/>
              </a:rPr>
              <a:t>until 2005 </a:t>
            </a:r>
            <a:endParaRPr lang="fa-IR" dirty="0" smtClean="0">
              <a:cs typeface="B Nazanin" panose="00000400000000000000" pitchFamily="2" charset="-78"/>
            </a:endParaRPr>
          </a:p>
          <a:p>
            <a:pPr>
              <a:lnSpc>
                <a:spcPct val="150000"/>
              </a:lnSpc>
              <a:buFontTx/>
              <a:buChar char="-"/>
            </a:pPr>
            <a:r>
              <a:rPr lang="en-US" dirty="0" smtClean="0">
                <a:cs typeface="B Nazanin" panose="00000400000000000000" pitchFamily="2" charset="-78"/>
              </a:rPr>
              <a:t>distributed </a:t>
            </a:r>
            <a:r>
              <a:rPr lang="en-US" dirty="0">
                <a:cs typeface="B Nazanin" panose="00000400000000000000" pitchFamily="2" charset="-78"/>
              </a:rPr>
              <a:t>version control </a:t>
            </a:r>
            <a:endParaRPr lang="fa-IR" dirty="0" smtClean="0">
              <a:cs typeface="B Nazanin" panose="00000400000000000000" pitchFamily="2" charset="-78"/>
            </a:endParaRPr>
          </a:p>
        </p:txBody>
      </p:sp>
      <p:pic>
        <p:nvPicPr>
          <p:cNvPr id="3074" name="Picture 2" descr="BitKeeper - Wiki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8806" y="3767328"/>
            <a:ext cx="6748999" cy="1749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809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تگ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p:cNvSpPr txBox="1"/>
          <p:nvPr/>
        </p:nvSpPr>
        <p:spPr>
          <a:xfrm>
            <a:off x="1161919" y="4954874"/>
            <a:ext cx="4885313" cy="646331"/>
          </a:xfrm>
          <a:prstGeom prst="rect">
            <a:avLst/>
          </a:prstGeom>
          <a:noFill/>
        </p:spPr>
        <p:txBody>
          <a:bodyPr wrap="square" rtlCol="0">
            <a:spAutoFit/>
          </a:bodyPr>
          <a:lstStyle/>
          <a:p>
            <a:pPr algn="r" rtl="1"/>
            <a:r>
              <a:rPr lang="fa-IR" dirty="0" smtClean="0">
                <a:latin typeface="Tahoma" panose="020B0604030504040204" pitchFamily="34" charset="0"/>
                <a:ea typeface="Tahoma" panose="020B0604030504040204" pitchFamily="34" charset="0"/>
                <a:cs typeface="B Nazanin" panose="00000400000000000000" pitchFamily="2" charset="-78"/>
              </a:rPr>
              <a:t>با گذاشتن </a:t>
            </a:r>
            <a:r>
              <a:rPr lang="en-US" dirty="0" smtClean="0">
                <a:latin typeface="Tahoma" panose="020B0604030504040204" pitchFamily="34" charset="0"/>
                <a:ea typeface="Tahoma" panose="020B0604030504040204" pitchFamily="34" charset="0"/>
                <a:cs typeface="B Nazanin" panose="00000400000000000000" pitchFamily="2" charset="-78"/>
              </a:rPr>
              <a:t>Tag</a:t>
            </a:r>
            <a:r>
              <a:rPr lang="fa-IR" dirty="0" smtClean="0">
                <a:latin typeface="Tahoma" panose="020B0604030504040204" pitchFamily="34" charset="0"/>
                <a:ea typeface="Tahoma" panose="020B0604030504040204" pitchFamily="34" charset="0"/>
                <a:cs typeface="B Nazanin" panose="00000400000000000000" pitchFamily="2" charset="-78"/>
              </a:rPr>
              <a:t> در </a:t>
            </a:r>
            <a:r>
              <a:rPr lang="en-US" dirty="0" smtClean="0">
                <a:latin typeface="Tahoma" panose="020B0604030504040204" pitchFamily="34" charset="0"/>
                <a:ea typeface="Tahoma" panose="020B0604030504040204" pitchFamily="34" charset="0"/>
                <a:cs typeface="B Nazanin" panose="00000400000000000000" pitchFamily="2" charset="-78"/>
              </a:rPr>
              <a:t>Git</a:t>
            </a:r>
            <a:r>
              <a:rPr lang="fa-IR" dirty="0" smtClean="0">
                <a:latin typeface="Tahoma" panose="020B0604030504040204" pitchFamily="34" charset="0"/>
                <a:ea typeface="Tahoma" panose="020B0604030504040204" pitchFamily="34" charset="0"/>
                <a:cs typeface="B Nazanin" panose="00000400000000000000" pitchFamily="2" charset="-78"/>
              </a:rPr>
              <a:t> نقاطی را علامت گذاری می کنیم که معمولا یک نسخه از پروژه را بروی سرور قرارداده ایم. </a:t>
            </a:r>
            <a:endParaRPr lang="en-US" dirty="0">
              <a:latin typeface="Tahoma" panose="020B0604030504040204" pitchFamily="34" charset="0"/>
              <a:ea typeface="Tahoma" panose="020B0604030504040204" pitchFamily="34" charset="0"/>
              <a:cs typeface="B Nazanin" panose="00000400000000000000" pitchFamily="2" charset="-78"/>
            </a:endParaRPr>
          </a:p>
        </p:txBody>
      </p:sp>
      <p:pic>
        <p:nvPicPr>
          <p:cNvPr id="7" name="Picture 6"/>
          <p:cNvPicPr>
            <a:picLocks noChangeAspect="1"/>
          </p:cNvPicPr>
          <p:nvPr/>
        </p:nvPicPr>
        <p:blipFill>
          <a:blip r:embed="rId4"/>
          <a:stretch>
            <a:fillRect/>
          </a:stretch>
        </p:blipFill>
        <p:spPr>
          <a:xfrm>
            <a:off x="680319" y="2197608"/>
            <a:ext cx="5486400" cy="2194560"/>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5"/>
          <a:stretch>
            <a:fillRect/>
          </a:stretch>
        </p:blipFill>
        <p:spPr>
          <a:xfrm>
            <a:off x="6512764" y="3035158"/>
            <a:ext cx="5385866" cy="34838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47250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صدور تگ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2734312082"/>
              </p:ext>
            </p:extLst>
          </p:nvPr>
        </p:nvGraphicFramePr>
        <p:xfrm>
          <a:off x="680319" y="2418144"/>
          <a:ext cx="9613864" cy="3337560"/>
        </p:xfrm>
        <a:graphic>
          <a:graphicData uri="http://schemas.openxmlformats.org/drawingml/2006/table">
            <a:tbl>
              <a:tblPr firstRow="1" bandRow="1">
                <a:tableStyleId>{5C22544A-7EE6-4342-B048-85BDC9FD1C3A}</a:tableStyleId>
              </a:tblPr>
              <a:tblGrid>
                <a:gridCol w="3480201">
                  <a:extLst>
                    <a:ext uri="{9D8B030D-6E8A-4147-A177-3AD203B41FA5}">
                      <a16:colId xmlns:a16="http://schemas.microsoft.com/office/drawing/2014/main" val="2713502065"/>
                    </a:ext>
                  </a:extLst>
                </a:gridCol>
                <a:gridCol w="594360">
                  <a:extLst>
                    <a:ext uri="{9D8B030D-6E8A-4147-A177-3AD203B41FA5}">
                      <a16:colId xmlns:a16="http://schemas.microsoft.com/office/drawing/2014/main" val="1177312616"/>
                    </a:ext>
                  </a:extLst>
                </a:gridCol>
                <a:gridCol w="5539303">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tag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تگ</a:t>
                      </a:r>
                      <a:r>
                        <a:rPr lang="fa-IR" sz="1600" baseline="0" dirty="0" smtClean="0">
                          <a:cs typeface="B Nazanin" panose="00000400000000000000" pitchFamily="2" charset="-78"/>
                        </a:rPr>
                        <a:t> ها</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 tag –a V2.0</a:t>
                      </a:r>
                      <a:r>
                        <a:rPr lang="fa-IR" dirty="0" smtClean="0"/>
                        <a:t> </a:t>
                      </a:r>
                      <a:r>
                        <a:rPr lang="en-US" baseline="0" dirty="0" smtClean="0"/>
                        <a:t> -m message</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V2.0</a:t>
                      </a:r>
                      <a:r>
                        <a:rPr lang="fa-IR" sz="1600" dirty="0" smtClean="0">
                          <a:cs typeface="B Nazanin" panose="00000400000000000000" pitchFamily="2" charset="-78"/>
                        </a:rPr>
                        <a:t> عنوان تگ و به همراه آن ثبت پیغام مناسب برای تگ مورد</a:t>
                      </a:r>
                      <a:r>
                        <a:rPr lang="fa-IR" sz="1600" baseline="0" dirty="0" smtClean="0">
                          <a:cs typeface="B Nazanin" panose="00000400000000000000" pitchFamily="2" charset="-78"/>
                        </a:rPr>
                        <a:t> نظر</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 tag –a V1.8</a:t>
                      </a:r>
                      <a:r>
                        <a:rPr lang="fa-IR" dirty="0" smtClean="0"/>
                        <a:t> </a:t>
                      </a:r>
                      <a:r>
                        <a:rPr lang="en-US" dirty="0" smtClean="0"/>
                        <a:t> ‘</a:t>
                      </a:r>
                      <a:r>
                        <a:rPr lang="en-US" dirty="0" err="1" smtClean="0"/>
                        <a:t>HashCode</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en-US" sz="1600" dirty="0" smtClean="0">
                          <a:cs typeface="B Nazanin" panose="00000400000000000000" pitchFamily="2" charset="-78"/>
                        </a:rPr>
                        <a:t>V1.8</a:t>
                      </a:r>
                      <a:r>
                        <a:rPr lang="fa-IR" sz="1600" baseline="0" dirty="0" smtClean="0">
                          <a:cs typeface="B Nazanin" panose="00000400000000000000" pitchFamily="2" charset="-78"/>
                        </a:rPr>
                        <a:t> تگی است که برمبنای یک کامیت انجام شده صادر می شود.</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dirty="0" smtClean="0"/>
                        <a:t>git tag –l “V*”</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تما</a:t>
                      </a:r>
                      <a:r>
                        <a:rPr lang="fa-IR" sz="1600" baseline="0" dirty="0" smtClean="0">
                          <a:cs typeface="B Nazanin" panose="00000400000000000000" pitchFamily="2" charset="-78"/>
                        </a:rPr>
                        <a:t>م تگ های که اول آنها با </a:t>
                      </a:r>
                      <a:r>
                        <a:rPr lang="en-US" sz="1600" baseline="0" dirty="0" smtClean="0">
                          <a:cs typeface="B Nazanin" panose="00000400000000000000" pitchFamily="2" charset="-78"/>
                        </a:rPr>
                        <a:t> v</a:t>
                      </a:r>
                      <a:r>
                        <a:rPr lang="fa-IR" sz="1600" baseline="0" dirty="0" smtClean="0">
                          <a:cs typeface="B Nazanin" panose="00000400000000000000" pitchFamily="2" charset="-78"/>
                        </a:rPr>
                        <a:t>شروع می شود</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show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تگ مربوط به نسخه </a:t>
                      </a:r>
                      <a:r>
                        <a:rPr lang="en-US" sz="1600" dirty="0" smtClean="0">
                          <a:cs typeface="B Nazanin" panose="00000400000000000000" pitchFamily="2" charset="-78"/>
                        </a:rPr>
                        <a:t>V1.8</a:t>
                      </a:r>
                      <a:endParaRPr lang="en-US" sz="16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push origin</a:t>
                      </a:r>
                      <a:r>
                        <a:rPr lang="en-US" baseline="0" dirty="0" smtClean="0"/>
                        <a:t> -–tags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اضافه</a:t>
                      </a:r>
                      <a:r>
                        <a:rPr lang="fa-IR" sz="1600" baseline="0" dirty="0" smtClean="0">
                          <a:cs typeface="B Nazanin" panose="00000400000000000000" pitchFamily="2" charset="-78"/>
                        </a:rPr>
                        <a:t> کردن تگ ها به مخزن (تگ ها در حالت عادی </a:t>
                      </a:r>
                      <a:r>
                        <a:rPr lang="en-US" sz="1600" baseline="0" dirty="0" smtClean="0">
                          <a:cs typeface="B Nazanin" panose="00000400000000000000" pitchFamily="2" charset="-78"/>
                        </a:rPr>
                        <a:t>push</a:t>
                      </a:r>
                      <a:r>
                        <a:rPr lang="fa-IR" sz="1600" baseline="0" dirty="0" smtClean="0">
                          <a:cs typeface="B Nazanin" panose="00000400000000000000" pitchFamily="2" charset="-78"/>
                        </a:rPr>
                        <a:t> نمی شوند)</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a:t>
                      </a:r>
                      <a:r>
                        <a:rPr lang="en-US" baseline="0" dirty="0" smtClean="0"/>
                        <a:t> checkout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دریافت</a:t>
                      </a:r>
                      <a:r>
                        <a:rPr lang="fa-IR" sz="1600" baseline="0" dirty="0" smtClean="0">
                          <a:cs typeface="B Nazanin" panose="00000400000000000000" pitchFamily="2" charset="-78"/>
                        </a:rPr>
                        <a:t> یک نسخه خاص بر اساس تگ مشخص و معرفی شده در سیستم</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bl>
          </a:graphicData>
        </a:graphic>
      </p:graphicFrame>
    </p:spTree>
    <p:extLst>
      <p:ext uri="{BB962C8B-B14F-4D97-AF65-F5344CB8AC3E}">
        <p14:creationId xmlns:p14="http://schemas.microsoft.com/office/powerpoint/2010/main" val="1251846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رمزنگاری کامیت ها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210778294"/>
              </p:ext>
            </p:extLst>
          </p:nvPr>
        </p:nvGraphicFramePr>
        <p:xfrm>
          <a:off x="680317" y="2160588"/>
          <a:ext cx="9613864" cy="4079240"/>
        </p:xfrm>
        <a:graphic>
          <a:graphicData uri="http://schemas.openxmlformats.org/drawingml/2006/table">
            <a:tbl>
              <a:tblPr firstRow="1" bandRow="1">
                <a:tableStyleId>{5C22544A-7EE6-4342-B048-85BDC9FD1C3A}</a:tableStyleId>
              </a:tblPr>
              <a:tblGrid>
                <a:gridCol w="4915811">
                  <a:extLst>
                    <a:ext uri="{9D8B030D-6E8A-4147-A177-3AD203B41FA5}">
                      <a16:colId xmlns:a16="http://schemas.microsoft.com/office/drawing/2014/main" val="2713502065"/>
                    </a:ext>
                  </a:extLst>
                </a:gridCol>
                <a:gridCol w="560832">
                  <a:extLst>
                    <a:ext uri="{9D8B030D-6E8A-4147-A177-3AD203B41FA5}">
                      <a16:colId xmlns:a16="http://schemas.microsoft.com/office/drawing/2014/main" val="1177312616"/>
                    </a:ext>
                  </a:extLst>
                </a:gridCol>
                <a:gridCol w="4137221">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gpg –-list-keys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 های مربوط به کلیدهای نصب شده بروی کامپیوتر</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gpg –-list-secret-keys</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لیست</a:t>
                      </a:r>
                      <a:r>
                        <a:rPr lang="fa-IR" sz="1600" baseline="0" dirty="0" smtClean="0">
                          <a:cs typeface="B Nazanin" panose="00000400000000000000" pitchFamily="2" charset="-78"/>
                        </a:rPr>
                        <a:t> کلید های اختصاصی</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gpg</a:t>
                      </a:r>
                      <a:r>
                        <a:rPr lang="en-US" baseline="0" dirty="0" smtClean="0"/>
                        <a:t> –-gen-key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ساخت</a:t>
                      </a:r>
                      <a:r>
                        <a:rPr lang="fa-IR" sz="1600" baseline="0" dirty="0" smtClean="0">
                          <a:cs typeface="B Nazanin" panose="00000400000000000000" pitchFamily="2" charset="-78"/>
                        </a:rPr>
                        <a:t> کلید</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smtClean="0"/>
                        <a:t>gpg --delete-secret-key ID-KEY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حذف</a:t>
                      </a:r>
                      <a:r>
                        <a:rPr lang="fa-IR" sz="1600" baseline="0" dirty="0" smtClean="0">
                          <a:cs typeface="B Nazanin" panose="00000400000000000000" pitchFamily="2" charset="-78"/>
                        </a:rPr>
                        <a:t> کلید </a:t>
                      </a:r>
                      <a:r>
                        <a:rPr lang="en-US" sz="1600" baseline="0" dirty="0" smtClean="0">
                          <a:cs typeface="B Nazanin" panose="00000400000000000000" pitchFamily="2" charset="-78"/>
                        </a:rPr>
                        <a:t>Private</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r>
                        <a:rPr lang="en-US" sz="1800" b="0" i="0" kern="1200" dirty="0" smtClean="0">
                          <a:solidFill>
                            <a:schemeClr val="dk1"/>
                          </a:solidFill>
                          <a:effectLst/>
                          <a:latin typeface="+mn-lt"/>
                          <a:ea typeface="+mn-ea"/>
                          <a:cs typeface="+mn-cs"/>
                        </a:rPr>
                        <a:t>gpg --delete-key ID-Key</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حذف</a:t>
                      </a:r>
                      <a:r>
                        <a:rPr lang="fa-IR" sz="1600" baseline="0" dirty="0" smtClean="0">
                          <a:cs typeface="B Nazanin" panose="00000400000000000000" pitchFamily="2" charset="-78"/>
                        </a:rPr>
                        <a:t> کلید </a:t>
                      </a:r>
                      <a:r>
                        <a:rPr lang="en-US" sz="1600" baseline="0" dirty="0" smtClean="0">
                          <a:cs typeface="B Nazanin" panose="00000400000000000000" pitchFamily="2" charset="-78"/>
                        </a:rPr>
                        <a:t>Public</a:t>
                      </a:r>
                      <a:endParaRPr lang="en-US" sz="1600" dirty="0">
                        <a:cs typeface="B Nazanin" panose="00000400000000000000" pitchFamily="2" charset="-78"/>
                      </a:endParaRPr>
                    </a:p>
                  </a:txBody>
                  <a:tcPr/>
                </a:tc>
                <a:extLst>
                  <a:ext uri="{0D108BD9-81ED-4DB2-BD59-A6C34878D82A}">
                    <a16:rowId xmlns:a16="http://schemas.microsoft.com/office/drawing/2014/main" val="262916463"/>
                  </a:ext>
                </a:extLst>
              </a:tr>
              <a:tr h="370840">
                <a:tc>
                  <a:txBody>
                    <a:bodyPr/>
                    <a:lstStyle/>
                    <a:p>
                      <a:r>
                        <a:rPr lang="en-US" dirty="0" smtClean="0"/>
                        <a:t>git config -–global user.name</a:t>
                      </a:r>
                      <a:endParaRPr lang="en-US" dirty="0"/>
                    </a:p>
                  </a:txBody>
                  <a:tcPr/>
                </a:tc>
                <a:tc>
                  <a:txBody>
                    <a:bodyPr/>
                    <a:lstStyle/>
                    <a:p>
                      <a:r>
                        <a:rPr lang="en-US" dirty="0" smtClean="0"/>
                        <a:t>Git</a:t>
                      </a:r>
                      <a:endParaRPr lang="en-US" dirty="0"/>
                    </a:p>
                  </a:txBody>
                  <a:tcPr/>
                </a:tc>
                <a:tc>
                  <a:txBody>
                    <a:bodyPr/>
                    <a:lstStyle/>
                    <a:p>
                      <a:pPr algn="r" rtl="1"/>
                      <a:r>
                        <a:rPr lang="fa-IR" sz="1400" dirty="0" smtClean="0">
                          <a:cs typeface="B Nazanin" panose="00000400000000000000" pitchFamily="2" charset="-78"/>
                        </a:rPr>
                        <a:t>نمایش</a:t>
                      </a:r>
                      <a:r>
                        <a:rPr lang="fa-IR" sz="1400" baseline="0" dirty="0" smtClean="0">
                          <a:cs typeface="B Nazanin" panose="00000400000000000000" pitchFamily="2" charset="-78"/>
                        </a:rPr>
                        <a:t> نام کاربری</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cs typeface="B Nazanin" panose="00000400000000000000" pitchFamily="2" charset="-78"/>
                        </a:rPr>
                        <a:t>git</a:t>
                      </a:r>
                      <a:r>
                        <a:rPr lang="en-US" baseline="0" dirty="0" smtClean="0">
                          <a:cs typeface="B Nazanin" panose="00000400000000000000" pitchFamily="2" charset="-78"/>
                        </a:rPr>
                        <a:t> config -–global user.signingkey</a:t>
                      </a:r>
                      <a:endParaRPr lang="en-US" dirty="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نام کلید</a:t>
                      </a:r>
                      <a:r>
                        <a:rPr lang="fa-IR" sz="1600" baseline="0" dirty="0" smtClean="0">
                          <a:cs typeface="B Nazanin" panose="00000400000000000000" pitchFamily="2" charset="-78"/>
                        </a:rPr>
                        <a:t>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gpg --delete-secret-key –key-id-format</a:t>
                      </a:r>
                      <a:r>
                        <a:rPr lang="en-US" baseline="0" dirty="0" smtClean="0"/>
                        <a:t> LONG</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a:t>
                      </a:r>
                      <a:r>
                        <a:rPr lang="fa-IR" sz="1600" baseline="0" dirty="0" smtClean="0">
                          <a:cs typeface="B Nazanin" panose="00000400000000000000" pitchFamily="2" charset="-78"/>
                        </a:rPr>
                        <a:t> کلید کاربر ورودی</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cs typeface="B Nazanin" panose="00000400000000000000" pitchFamily="2" charset="-78"/>
                        </a:rPr>
                        <a:t>git</a:t>
                      </a:r>
                      <a:r>
                        <a:rPr lang="en-US" baseline="0" dirty="0" smtClean="0">
                          <a:cs typeface="B Nazanin" panose="00000400000000000000" pitchFamily="2" charset="-78"/>
                        </a:rPr>
                        <a:t> config -–global user.signingkey</a:t>
                      </a:r>
                      <a:r>
                        <a:rPr lang="fa-IR" baseline="0" dirty="0" smtClean="0">
                          <a:cs typeface="+mn-cs"/>
                        </a:rPr>
                        <a:t> </a:t>
                      </a:r>
                      <a:r>
                        <a:rPr lang="en-US" baseline="0" dirty="0" smtClean="0">
                          <a:cs typeface="+mn-cs"/>
                        </a:rPr>
                        <a:t> ID-KEY</a:t>
                      </a:r>
                      <a:endParaRPr lang="en-US" dirty="0" smtClean="0">
                        <a:cs typeface="B Nazanin" panose="00000400000000000000" pitchFamily="2" charset="-78"/>
                      </a:endParaRPr>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کلید</a:t>
                      </a:r>
                      <a:r>
                        <a:rPr lang="fa-IR" sz="1600" baseline="0" dirty="0" smtClean="0">
                          <a:cs typeface="B Nazanin" panose="00000400000000000000" pitchFamily="2" charset="-78"/>
                        </a:rPr>
                        <a:t> ورودی (جهت امضاء کردن کامیت ها)</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r>
                        <a:rPr lang="en-US" dirty="0" smtClean="0"/>
                        <a:t>git</a:t>
                      </a:r>
                      <a:r>
                        <a:rPr lang="en-US" baseline="0" dirty="0" smtClean="0"/>
                        <a:t> tag –s v1.8 –m ‘</a:t>
                      </a:r>
                      <a:r>
                        <a:rPr lang="fa-IR" baseline="0" dirty="0" smtClean="0">
                          <a:cs typeface="B Nazanin" panose="00000400000000000000" pitchFamily="2" charset="-78"/>
                        </a:rPr>
                        <a:t>توضیحات</a:t>
                      </a:r>
                      <a:r>
                        <a:rPr lang="en-US" baseline="0" dirty="0" smtClean="0"/>
                        <a:t>’ </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تگ</a:t>
                      </a:r>
                      <a:r>
                        <a:rPr lang="fa-IR" sz="1600" baseline="0" dirty="0" smtClean="0">
                          <a:cs typeface="B Nazanin" panose="00000400000000000000" pitchFamily="2" charset="-78"/>
                        </a:rPr>
                        <a:t> زدن به همراه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bl>
          </a:graphicData>
        </a:graphic>
      </p:graphicFrame>
      <p:pic>
        <p:nvPicPr>
          <p:cNvPr id="4" name="Picture 3"/>
          <p:cNvPicPr>
            <a:picLocks noChangeAspect="1"/>
          </p:cNvPicPr>
          <p:nvPr/>
        </p:nvPicPr>
        <p:blipFill>
          <a:blip r:embed="rId4"/>
          <a:stretch>
            <a:fillRect/>
          </a:stretch>
        </p:blipFill>
        <p:spPr>
          <a:xfrm>
            <a:off x="829502" y="6239828"/>
            <a:ext cx="9315495" cy="548688"/>
          </a:xfrm>
          <a:prstGeom prst="rect">
            <a:avLst/>
          </a:prstGeom>
        </p:spPr>
      </p:pic>
    </p:spTree>
    <p:extLst>
      <p:ext uri="{BB962C8B-B14F-4D97-AF65-F5344CB8AC3E}">
        <p14:creationId xmlns:p14="http://schemas.microsoft.com/office/powerpoint/2010/main" val="2775472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دستورات رمزنگاری کامیت ها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1480050359"/>
              </p:ext>
            </p:extLst>
          </p:nvPr>
        </p:nvGraphicFramePr>
        <p:xfrm>
          <a:off x="680317" y="2160588"/>
          <a:ext cx="9613864" cy="2225040"/>
        </p:xfrm>
        <a:graphic>
          <a:graphicData uri="http://schemas.openxmlformats.org/drawingml/2006/table">
            <a:tbl>
              <a:tblPr firstRow="1" bandRow="1">
                <a:tableStyleId>{5C22544A-7EE6-4342-B048-85BDC9FD1C3A}</a:tableStyleId>
              </a:tblPr>
              <a:tblGrid>
                <a:gridCol w="4220867">
                  <a:extLst>
                    <a:ext uri="{9D8B030D-6E8A-4147-A177-3AD203B41FA5}">
                      <a16:colId xmlns:a16="http://schemas.microsoft.com/office/drawing/2014/main" val="2713502065"/>
                    </a:ext>
                  </a:extLst>
                </a:gridCol>
                <a:gridCol w="499872">
                  <a:extLst>
                    <a:ext uri="{9D8B030D-6E8A-4147-A177-3AD203B41FA5}">
                      <a16:colId xmlns:a16="http://schemas.microsoft.com/office/drawing/2014/main" val="1177312616"/>
                    </a:ext>
                  </a:extLst>
                </a:gridCol>
                <a:gridCol w="4893125">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commit –s –m “</a:t>
                      </a:r>
                      <a:r>
                        <a:rPr lang="fa-IR" dirty="0" smtClean="0">
                          <a:cs typeface="B Nazanin" panose="00000400000000000000" pitchFamily="2" charset="-78"/>
                        </a:rPr>
                        <a:t>توضیحات</a:t>
                      </a:r>
                      <a:r>
                        <a:rPr lang="en-US"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ثبت </a:t>
                      </a:r>
                      <a:r>
                        <a:rPr lang="en-US" sz="1600" dirty="0" smtClean="0">
                          <a:cs typeface="B Nazanin" panose="00000400000000000000" pitchFamily="2" charset="-78"/>
                        </a:rPr>
                        <a:t>commit</a:t>
                      </a:r>
                      <a:r>
                        <a:rPr lang="fa-IR" sz="1600" dirty="0" smtClean="0">
                          <a:cs typeface="B Nazanin" panose="00000400000000000000" pitchFamily="2" charset="-78"/>
                        </a:rPr>
                        <a:t> ها به همراه امضاء</a:t>
                      </a:r>
                      <a:endParaRPr lang="en-US" sz="1600" dirty="0">
                        <a:cs typeface="B Nazanin" panose="00000400000000000000" pitchFamily="2" charset="-78"/>
                      </a:endParaRPr>
                    </a:p>
                  </a:txBody>
                  <a:tcPr/>
                </a:tc>
                <a:extLst>
                  <a:ext uri="{0D108BD9-81ED-4DB2-BD59-A6C34878D82A}">
                    <a16:rowId xmlns:a16="http://schemas.microsoft.com/office/drawing/2014/main" val="1971577037"/>
                  </a:ext>
                </a:extLst>
              </a:tr>
              <a:tr h="370840">
                <a:tc>
                  <a:txBody>
                    <a:bodyPr/>
                    <a:lstStyle/>
                    <a:p>
                      <a:r>
                        <a:rPr lang="en-US" dirty="0" smtClean="0"/>
                        <a:t>git</a:t>
                      </a:r>
                      <a:r>
                        <a:rPr lang="en-US" baseline="0" dirty="0" smtClean="0"/>
                        <a:t> show tag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مربوط به تگ به همراه</a:t>
                      </a:r>
                      <a:r>
                        <a:rPr lang="fa-IR" sz="1600" baseline="0" dirty="0" smtClean="0">
                          <a:cs typeface="B Nazanin" panose="00000400000000000000" pitchFamily="2" charset="-78"/>
                        </a:rPr>
                        <a:t> اینکه چه کسی امضاء دیجیتال کرده</a:t>
                      </a:r>
                      <a:endParaRPr lang="en-US" sz="1600" dirty="0">
                        <a:cs typeface="B Nazanin" panose="00000400000000000000" pitchFamily="2" charset="-78"/>
                      </a:endParaRPr>
                    </a:p>
                  </a:txBody>
                  <a:tcPr/>
                </a:tc>
                <a:extLst>
                  <a:ext uri="{0D108BD9-81ED-4DB2-BD59-A6C34878D82A}">
                    <a16:rowId xmlns:a16="http://schemas.microsoft.com/office/drawing/2014/main" val="932323879"/>
                  </a:ext>
                </a:extLst>
              </a:tr>
              <a:tr h="370840">
                <a:tc>
                  <a:txBody>
                    <a:bodyPr/>
                    <a:lstStyle/>
                    <a:p>
                      <a:r>
                        <a:rPr lang="en-US" dirty="0" smtClean="0"/>
                        <a:t>git</a:t>
                      </a:r>
                      <a:r>
                        <a:rPr lang="en-US" baseline="0" dirty="0" smtClean="0"/>
                        <a:t> show ‘</a:t>
                      </a:r>
                      <a:r>
                        <a:rPr lang="en-US" baseline="0" dirty="0" err="1" smtClean="0"/>
                        <a:t>HashCode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نمایش اطلاعات مربوط به کامیت به همراه</a:t>
                      </a:r>
                      <a:r>
                        <a:rPr lang="fa-IR" sz="1600" baseline="0" dirty="0" smtClean="0">
                          <a:cs typeface="B Nazanin" panose="00000400000000000000" pitchFamily="2" charset="-78"/>
                        </a:rPr>
                        <a:t> امضاء دیجیتال</a:t>
                      </a:r>
                      <a:endParaRPr lang="en-US" sz="1600" dirty="0">
                        <a:cs typeface="B Nazanin" panose="00000400000000000000" pitchFamily="2" charset="-78"/>
                      </a:endParaRPr>
                    </a:p>
                  </a:txBody>
                  <a:tcPr/>
                </a:tc>
                <a:extLst>
                  <a:ext uri="{0D108BD9-81ED-4DB2-BD59-A6C34878D82A}">
                    <a16:rowId xmlns:a16="http://schemas.microsoft.com/office/drawing/2014/main" val="1501870626"/>
                  </a:ext>
                </a:extLst>
              </a:tr>
              <a:tr h="370840">
                <a:tc>
                  <a:txBody>
                    <a:bodyPr/>
                    <a:lstStyle/>
                    <a:p>
                      <a:r>
                        <a:rPr lang="en-US" dirty="0" smtClean="0"/>
                        <a:t>git</a:t>
                      </a:r>
                      <a:r>
                        <a:rPr lang="en-US" baseline="0" dirty="0" smtClean="0"/>
                        <a:t> tag –v V1.8</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جهت بررسی و تائید</a:t>
                      </a:r>
                      <a:r>
                        <a:rPr lang="fa-IR" sz="1600" baseline="0" dirty="0" smtClean="0">
                          <a:cs typeface="B Nazanin" panose="00000400000000000000" pitchFamily="2" charset="-78"/>
                        </a:rPr>
                        <a:t> امضاء دیجیتال تگ مربوطه است</a:t>
                      </a:r>
                      <a:endParaRPr lang="en-US" sz="1600" dirty="0">
                        <a:cs typeface="B Nazanin" panose="00000400000000000000" pitchFamily="2" charset="-78"/>
                      </a:endParaRPr>
                    </a:p>
                  </a:txBody>
                  <a:tcPr/>
                </a:tc>
                <a:extLst>
                  <a:ext uri="{0D108BD9-81ED-4DB2-BD59-A6C34878D82A}">
                    <a16:rowId xmlns:a16="http://schemas.microsoft.com/office/drawing/2014/main" val="3538349391"/>
                  </a:ext>
                </a:extLst>
              </a:tr>
              <a:tr h="370840">
                <a:tc>
                  <a:txBody>
                    <a:bodyPr/>
                    <a:lstStyle/>
                    <a:p>
                      <a:endParaRPr lang="en-US" dirty="0"/>
                    </a:p>
                  </a:txBody>
                  <a:tcPr/>
                </a:tc>
                <a:tc>
                  <a:txBody>
                    <a:bodyPr/>
                    <a:lstStyle/>
                    <a:p>
                      <a:endParaRPr lang="en-US" dirty="0"/>
                    </a:p>
                  </a:txBody>
                  <a:tcPr/>
                </a:tc>
                <a:tc>
                  <a:txBody>
                    <a:bodyPr/>
                    <a:lstStyle/>
                    <a:p>
                      <a:pPr algn="r" rtl="1"/>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bl>
          </a:graphicData>
        </a:graphic>
      </p:graphicFrame>
    </p:spTree>
    <p:extLst>
      <p:ext uri="{BB962C8B-B14F-4D97-AF65-F5344CB8AC3E}">
        <p14:creationId xmlns:p14="http://schemas.microsoft.com/office/powerpoint/2010/main" val="4198810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a:t>
            </a:r>
            <a:r>
              <a:rPr lang="fa-IR" dirty="0">
                <a:cs typeface="B Nazanin" panose="00000400000000000000" pitchFamily="2" charset="-78"/>
              </a:rPr>
              <a:t> </a:t>
            </a:r>
            <a:r>
              <a:rPr lang="en-US" dirty="0" smtClean="0">
                <a:cs typeface="B Nazanin" panose="00000400000000000000" pitchFamily="2" charset="-78"/>
              </a:rPr>
              <a:t> Blame &amp; Bisect &amp; Fork</a:t>
            </a:r>
            <a:r>
              <a:rPr lang="fa-IR" dirty="0" smtClean="0">
                <a:cs typeface="B Nazanin" panose="00000400000000000000" pitchFamily="2" charset="-78"/>
              </a:rPr>
              <a:t>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6862564" y="4068835"/>
            <a:ext cx="4986467" cy="262908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Picture 7"/>
          <p:cNvPicPr>
            <a:picLocks noChangeAspect="1"/>
          </p:cNvPicPr>
          <p:nvPr/>
        </p:nvPicPr>
        <p:blipFill>
          <a:blip r:embed="rId5"/>
          <a:stretch>
            <a:fillRect/>
          </a:stretch>
        </p:blipFill>
        <p:spPr>
          <a:xfrm>
            <a:off x="262318" y="2112569"/>
            <a:ext cx="5776919" cy="4211606"/>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6"/>
          <a:stretch>
            <a:fillRect/>
          </a:stretch>
        </p:blipFill>
        <p:spPr>
          <a:xfrm>
            <a:off x="5539689" y="2060107"/>
            <a:ext cx="4754493" cy="22194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343770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دستور</a:t>
            </a:r>
            <a:r>
              <a:rPr lang="fa-IR" dirty="0">
                <a:cs typeface="B Nazanin" panose="00000400000000000000" pitchFamily="2" charset="-78"/>
              </a:rPr>
              <a:t> </a:t>
            </a:r>
            <a:r>
              <a:rPr lang="en-US" dirty="0" smtClean="0">
                <a:cs typeface="B Nazanin" panose="00000400000000000000" pitchFamily="2" charset="-78"/>
              </a:rPr>
              <a:t> Blame &amp; Bisect &amp; Fork</a:t>
            </a:r>
            <a:r>
              <a:rPr lang="fa-IR" dirty="0" smtClean="0">
                <a:cs typeface="B Nazanin" panose="00000400000000000000" pitchFamily="2" charset="-78"/>
              </a:rPr>
              <a:t> در </a:t>
            </a:r>
            <a:r>
              <a:rPr lang="en-US" dirty="0" smtClean="0">
                <a:cs typeface="B Nazanin" panose="00000400000000000000" pitchFamily="2" charset="-78"/>
              </a:rPr>
              <a:t>Git</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aphicFrame>
        <p:nvGraphicFramePr>
          <p:cNvPr id="6" name="Content Placeholder 5"/>
          <p:cNvGraphicFramePr>
            <a:graphicFrameLocks noGrp="1"/>
          </p:cNvGraphicFramePr>
          <p:nvPr>
            <p:ph sz="quarter" idx="4"/>
            <p:extLst>
              <p:ext uri="{D42A27DB-BD31-4B8C-83A1-F6EECF244321}">
                <p14:modId xmlns:p14="http://schemas.microsoft.com/office/powerpoint/2010/main" val="4263102840"/>
              </p:ext>
            </p:extLst>
          </p:nvPr>
        </p:nvGraphicFramePr>
        <p:xfrm>
          <a:off x="680318" y="2136204"/>
          <a:ext cx="9613864" cy="3337560"/>
        </p:xfrm>
        <a:graphic>
          <a:graphicData uri="http://schemas.openxmlformats.org/drawingml/2006/table">
            <a:tbl>
              <a:tblPr firstRow="1" bandRow="1">
                <a:tableStyleId>{5C22544A-7EE6-4342-B048-85BDC9FD1C3A}</a:tableStyleId>
              </a:tblPr>
              <a:tblGrid>
                <a:gridCol w="4220867">
                  <a:extLst>
                    <a:ext uri="{9D8B030D-6E8A-4147-A177-3AD203B41FA5}">
                      <a16:colId xmlns:a16="http://schemas.microsoft.com/office/drawing/2014/main" val="2713502065"/>
                    </a:ext>
                  </a:extLst>
                </a:gridCol>
                <a:gridCol w="499872">
                  <a:extLst>
                    <a:ext uri="{9D8B030D-6E8A-4147-A177-3AD203B41FA5}">
                      <a16:colId xmlns:a16="http://schemas.microsoft.com/office/drawing/2014/main" val="1177312616"/>
                    </a:ext>
                  </a:extLst>
                </a:gridCol>
                <a:gridCol w="4893125">
                  <a:extLst>
                    <a:ext uri="{9D8B030D-6E8A-4147-A177-3AD203B41FA5}">
                      <a16:colId xmlns:a16="http://schemas.microsoft.com/office/drawing/2014/main" val="2486463819"/>
                    </a:ext>
                  </a:extLst>
                </a:gridCol>
              </a:tblGrid>
              <a:tr h="370840">
                <a:tc>
                  <a:txBody>
                    <a:bodyPr/>
                    <a:lstStyle/>
                    <a:p>
                      <a:r>
                        <a:rPr lang="en-US" dirty="0" smtClean="0"/>
                        <a:t>Command</a:t>
                      </a:r>
                      <a:r>
                        <a:rPr lang="fa-IR" dirty="0" smtClean="0"/>
                        <a:t> (</a:t>
                      </a:r>
                      <a:endParaRPr lang="en-US" dirty="0"/>
                    </a:p>
                  </a:txBody>
                  <a:tcPr/>
                </a:tc>
                <a:tc>
                  <a:txBody>
                    <a:bodyPr/>
                    <a:lstStyle/>
                    <a:p>
                      <a:r>
                        <a:rPr lang="en-US" dirty="0" smtClean="0"/>
                        <a:t>Git</a:t>
                      </a:r>
                      <a:endParaRPr lang="en-US" dirty="0"/>
                    </a:p>
                  </a:txBody>
                  <a:tcPr/>
                </a:tc>
                <a:tc>
                  <a:txBody>
                    <a:bodyPr/>
                    <a:lstStyle/>
                    <a:p>
                      <a:r>
                        <a:rPr lang="en-US" dirty="0" smtClean="0"/>
                        <a:t>Description</a:t>
                      </a:r>
                      <a:endParaRPr lang="en-US" dirty="0"/>
                    </a:p>
                  </a:txBody>
                  <a:tcPr/>
                </a:tc>
                <a:extLst>
                  <a:ext uri="{0D108BD9-81ED-4DB2-BD59-A6C34878D82A}">
                    <a16:rowId xmlns:a16="http://schemas.microsoft.com/office/drawing/2014/main" val="150174191"/>
                  </a:ext>
                </a:extLst>
              </a:tr>
              <a:tr h="370840">
                <a:tc>
                  <a:txBody>
                    <a:bodyPr/>
                    <a:lstStyle/>
                    <a:p>
                      <a:r>
                        <a:rPr lang="en-US" dirty="0" smtClean="0"/>
                        <a:t>git help blame</a:t>
                      </a:r>
                      <a:endParaRPr lang="en-US" dirty="0"/>
                    </a:p>
                  </a:txBody>
                  <a:tcPr/>
                </a:tc>
                <a:tc>
                  <a:txBody>
                    <a:bodyPr/>
                    <a:lstStyle/>
                    <a:p>
                      <a:r>
                        <a:rPr lang="en-US" smtClean="0"/>
                        <a:t>Git</a:t>
                      </a:r>
                      <a:endParaRPr lang="en-US" dirty="0"/>
                    </a:p>
                  </a:txBody>
                  <a:tcPr/>
                </a:tc>
                <a:tc>
                  <a:txBody>
                    <a:bodyPr/>
                    <a:lstStyle/>
                    <a:p>
                      <a:pPr algn="r" rtl="1"/>
                      <a:r>
                        <a:rPr lang="fa-IR" sz="1400" smtClean="0">
                          <a:cs typeface="B Nazanin" panose="00000400000000000000" pitchFamily="2" charset="-78"/>
                        </a:rPr>
                        <a:t>نمایش</a:t>
                      </a:r>
                      <a:r>
                        <a:rPr lang="fa-IR" sz="1400" baseline="0" smtClean="0">
                          <a:cs typeface="B Nazanin" panose="00000400000000000000" pitchFamily="2" charset="-78"/>
                        </a:rPr>
                        <a:t> راهنمای مربوط به </a:t>
                      </a:r>
                      <a:r>
                        <a:rPr lang="en-US" sz="1400" baseline="0" smtClean="0">
                          <a:cs typeface="B Nazanin" panose="00000400000000000000" pitchFamily="2" charset="-78"/>
                        </a:rPr>
                        <a:t>Blame</a:t>
                      </a:r>
                      <a:r>
                        <a:rPr lang="fa-IR" sz="1400" baseline="0" smtClean="0">
                          <a:cs typeface="B Nazanin" panose="00000400000000000000" pitchFamily="2" charset="-78"/>
                        </a:rPr>
                        <a:t> ها و </a:t>
                      </a:r>
                      <a:r>
                        <a:rPr lang="en-US" sz="1400" baseline="0" smtClean="0">
                          <a:cs typeface="B Nazanin" panose="00000400000000000000" pitchFamily="2" charset="-78"/>
                        </a:rPr>
                        <a:t>Blame</a:t>
                      </a:r>
                      <a:r>
                        <a:rPr lang="fa-IR" sz="1400" baseline="0" smtClean="0">
                          <a:cs typeface="B Nazanin" panose="00000400000000000000" pitchFamily="2" charset="-78"/>
                        </a:rPr>
                        <a:t> نیز به معنی متهم کردن</a:t>
                      </a:r>
                      <a:endParaRPr lang="en-US" sz="1400" dirty="0">
                        <a:cs typeface="B Nazanin" panose="00000400000000000000" pitchFamily="2" charset="-78"/>
                      </a:endParaRPr>
                    </a:p>
                  </a:txBody>
                  <a:tcPr/>
                </a:tc>
                <a:extLst>
                  <a:ext uri="{0D108BD9-81ED-4DB2-BD59-A6C34878D82A}">
                    <a16:rowId xmlns:a16="http://schemas.microsoft.com/office/drawing/2014/main" val="2670597728"/>
                  </a:ext>
                </a:extLst>
              </a:tr>
              <a:tr h="370840">
                <a:tc>
                  <a:txBody>
                    <a:bodyPr/>
                    <a:lstStyle/>
                    <a:p>
                      <a:r>
                        <a:rPr lang="en-US" dirty="0" smtClean="0"/>
                        <a:t>git blame filename.ext –l </a:t>
                      </a:r>
                      <a:r>
                        <a:rPr lang="fa-IR" dirty="0" smtClean="0">
                          <a:cs typeface="B Nazanin" panose="00000400000000000000" pitchFamily="2" charset="-78"/>
                        </a:rPr>
                        <a:t>شماره</a:t>
                      </a:r>
                      <a:r>
                        <a:rPr lang="fa-IR" baseline="0" dirty="0" smtClean="0">
                          <a:cs typeface="B Nazanin" panose="00000400000000000000" pitchFamily="2" charset="-78"/>
                        </a:rPr>
                        <a:t> خط</a:t>
                      </a:r>
                      <a:endParaRPr lang="en-US" dirty="0">
                        <a:cs typeface="B Nazanin" panose="00000400000000000000" pitchFamily="2" charset="-78"/>
                      </a:endParaRPr>
                    </a:p>
                  </a:txBody>
                  <a:tcPr/>
                </a:tc>
                <a:tc>
                  <a:txBody>
                    <a:bodyPr/>
                    <a:lstStyle/>
                    <a:p>
                      <a:r>
                        <a:rPr lang="en-US" smtClean="0"/>
                        <a:t>Git</a:t>
                      </a:r>
                      <a:endParaRPr lang="en-US" dirty="0"/>
                    </a:p>
                  </a:txBody>
                  <a:tcPr/>
                </a:tc>
                <a:tc>
                  <a:txBody>
                    <a:bodyPr/>
                    <a:lstStyle/>
                    <a:p>
                      <a:pPr algn="r" rtl="1"/>
                      <a:r>
                        <a:rPr lang="fa-IR" sz="1600" smtClean="0">
                          <a:cs typeface="B Nazanin" panose="00000400000000000000" pitchFamily="2" charset="-78"/>
                        </a:rPr>
                        <a:t>اشاره به شماره خطی که</a:t>
                      </a:r>
                      <a:r>
                        <a:rPr lang="fa-IR" sz="1600" baseline="0" smtClean="0">
                          <a:cs typeface="B Nazanin" panose="00000400000000000000" pitchFamily="2" charset="-78"/>
                        </a:rPr>
                        <a:t> ایراد در آن مشاهده شده است</a:t>
                      </a:r>
                      <a:endParaRPr lang="en-US" sz="1600" dirty="0">
                        <a:cs typeface="B Nazanin" panose="00000400000000000000" pitchFamily="2" charset="-78"/>
                      </a:endParaRPr>
                    </a:p>
                  </a:txBody>
                  <a:tcPr/>
                </a:tc>
                <a:extLst>
                  <a:ext uri="{0D108BD9-81ED-4DB2-BD59-A6C34878D82A}">
                    <a16:rowId xmlns:a16="http://schemas.microsoft.com/office/drawing/2014/main" val="3492302290"/>
                  </a:ext>
                </a:extLst>
              </a:tr>
              <a:tr h="370840">
                <a:tc>
                  <a:txBody>
                    <a:bodyPr/>
                    <a:lstStyle/>
                    <a:p>
                      <a:r>
                        <a:rPr lang="en-US" dirty="0" smtClean="0"/>
                        <a:t>git blame </a:t>
                      </a:r>
                      <a:r>
                        <a:rPr lang="en-US" dirty="0" err="1" smtClean="0"/>
                        <a:t>filename.rxt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بررسی</a:t>
                      </a:r>
                      <a:r>
                        <a:rPr lang="fa-IR" sz="1600" baseline="0" dirty="0" smtClean="0">
                          <a:cs typeface="B Nazanin" panose="00000400000000000000" pitchFamily="2" charset="-78"/>
                        </a:rPr>
                        <a:t> کلیه خطوط فایل که توسط افراد مختلف مورد تغییر قرار گرفته شده</a:t>
                      </a:r>
                      <a:endParaRPr lang="en-US" sz="1600" dirty="0">
                        <a:cs typeface="B Nazanin" panose="00000400000000000000" pitchFamily="2" charset="-78"/>
                      </a:endParaRPr>
                    </a:p>
                  </a:txBody>
                  <a:tcPr/>
                </a:tc>
                <a:extLst>
                  <a:ext uri="{0D108BD9-81ED-4DB2-BD59-A6C34878D82A}">
                    <a16:rowId xmlns:a16="http://schemas.microsoft.com/office/drawing/2014/main" val="2889193598"/>
                  </a:ext>
                </a:extLst>
              </a:tr>
              <a:tr h="370840">
                <a:tc>
                  <a:txBody>
                    <a:bodyPr/>
                    <a:lstStyle/>
                    <a:p>
                      <a:r>
                        <a:rPr lang="en-US" dirty="0" smtClean="0"/>
                        <a:t>git</a:t>
                      </a:r>
                      <a:r>
                        <a:rPr lang="en-US" baseline="0" dirty="0" smtClean="0"/>
                        <a:t> bisect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جستجو</a:t>
                      </a:r>
                      <a:r>
                        <a:rPr lang="fa-IR" sz="1600" baseline="0" dirty="0" smtClean="0">
                          <a:cs typeface="B Nazanin" panose="00000400000000000000" pitchFamily="2" charset="-78"/>
                        </a:rPr>
                        <a:t> در بین کامیت های انجام شده</a:t>
                      </a:r>
                      <a:endParaRPr lang="en-US" sz="1600" dirty="0">
                        <a:cs typeface="B Nazanin" panose="00000400000000000000" pitchFamily="2" charset="-78"/>
                      </a:endParaRPr>
                    </a:p>
                  </a:txBody>
                  <a:tcPr/>
                </a:tc>
                <a:extLst>
                  <a:ext uri="{0D108BD9-81ED-4DB2-BD59-A6C34878D82A}">
                    <a16:rowId xmlns:a16="http://schemas.microsoft.com/office/drawing/2014/main" val="3422727182"/>
                  </a:ext>
                </a:extLst>
              </a:tr>
              <a:tr h="370840">
                <a:tc>
                  <a:txBody>
                    <a:bodyPr/>
                    <a:lstStyle/>
                    <a:p>
                      <a:r>
                        <a:rPr lang="en-US" dirty="0" smtClean="0"/>
                        <a:t>git</a:t>
                      </a:r>
                      <a:r>
                        <a:rPr lang="en-US" baseline="0" dirty="0" smtClean="0"/>
                        <a:t> bisect start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شروع</a:t>
                      </a:r>
                      <a:r>
                        <a:rPr lang="fa-IR" sz="1600" baseline="0" dirty="0" smtClean="0">
                          <a:cs typeface="B Nazanin" panose="00000400000000000000" pitchFamily="2" charset="-78"/>
                        </a:rPr>
                        <a:t> جستجو در بین </a:t>
                      </a:r>
                      <a:r>
                        <a:rPr lang="en-US" sz="1600" baseline="0" dirty="0" smtClean="0">
                          <a:cs typeface="B Nazanin" panose="00000400000000000000" pitchFamily="2" charset="-78"/>
                        </a:rPr>
                        <a:t>commit</a:t>
                      </a:r>
                      <a:r>
                        <a:rPr lang="fa-IR" sz="1600" baseline="0" dirty="0" smtClean="0">
                          <a:cs typeface="B Nazanin" panose="00000400000000000000" pitchFamily="2" charset="-78"/>
                        </a:rPr>
                        <a:t> های موجود</a:t>
                      </a:r>
                      <a:endParaRPr lang="en-US" sz="1600" dirty="0">
                        <a:cs typeface="B Nazanin" panose="00000400000000000000" pitchFamily="2" charset="-78"/>
                      </a:endParaRPr>
                    </a:p>
                  </a:txBody>
                  <a:tcPr/>
                </a:tc>
                <a:extLst>
                  <a:ext uri="{0D108BD9-81ED-4DB2-BD59-A6C34878D82A}">
                    <a16:rowId xmlns:a16="http://schemas.microsoft.com/office/drawing/2014/main" val="139139699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git bisect bad</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بد</a:t>
                      </a:r>
                      <a:endParaRPr lang="en-US" sz="1600" dirty="0">
                        <a:cs typeface="B Nazanin" panose="00000400000000000000" pitchFamily="2" charset="-78"/>
                      </a:endParaRPr>
                    </a:p>
                  </a:txBody>
                  <a:tcPr/>
                </a:tc>
                <a:extLst>
                  <a:ext uri="{0D108BD9-81ED-4DB2-BD59-A6C34878D82A}">
                    <a16:rowId xmlns:a16="http://schemas.microsoft.com/office/drawing/2014/main" val="3504624835"/>
                  </a:ext>
                </a:extLst>
              </a:tr>
              <a:tr h="370840">
                <a:tc>
                  <a:txBody>
                    <a:bodyPr/>
                    <a:lstStyle/>
                    <a:p>
                      <a:r>
                        <a:rPr lang="en-US" dirty="0" smtClean="0"/>
                        <a:t>git</a:t>
                      </a:r>
                      <a:r>
                        <a:rPr lang="en-US" baseline="0" dirty="0" smtClean="0"/>
                        <a:t> bisect good “</a:t>
                      </a:r>
                      <a:r>
                        <a:rPr lang="en-US" baseline="0" dirty="0" err="1" smtClean="0"/>
                        <a:t>HashCode</a:t>
                      </a:r>
                      <a:r>
                        <a:rPr lang="en-US" baseline="0" dirty="0" smtClean="0"/>
                        <a:t>”</a:t>
                      </a:r>
                      <a:endParaRPr lang="en-US" dirty="0"/>
                    </a:p>
                  </a:txBody>
                  <a:tcPr/>
                </a:tc>
                <a:tc>
                  <a:txBody>
                    <a:bodyPr/>
                    <a:lstStyle/>
                    <a:p>
                      <a:r>
                        <a:rPr lang="en-US" dirty="0" smtClean="0"/>
                        <a:t>Git</a:t>
                      </a:r>
                      <a:endParaRPr lang="en-US" dirty="0"/>
                    </a:p>
                  </a:txBody>
                  <a:tcPr/>
                </a:tc>
                <a:tc>
                  <a:txBody>
                    <a:bodyPr/>
                    <a:lstStyle/>
                    <a:p>
                      <a:pPr algn="r" rtl="1"/>
                      <a:r>
                        <a:rPr lang="fa-IR" sz="1600" dirty="0" smtClean="0">
                          <a:cs typeface="B Nazanin" panose="00000400000000000000" pitchFamily="2" charset="-78"/>
                        </a:rPr>
                        <a:t>این</a:t>
                      </a:r>
                      <a:r>
                        <a:rPr lang="fa-IR" sz="1600" baseline="0" dirty="0" smtClean="0">
                          <a:cs typeface="B Nazanin" panose="00000400000000000000" pitchFamily="2" charset="-78"/>
                        </a:rPr>
                        <a:t> نقطه خوبه</a:t>
                      </a:r>
                      <a:endParaRPr lang="en-US" sz="1600" dirty="0">
                        <a:cs typeface="B Nazanin" panose="00000400000000000000" pitchFamily="2" charset="-78"/>
                      </a:endParaRPr>
                    </a:p>
                  </a:txBody>
                  <a:tcPr/>
                </a:tc>
                <a:extLst>
                  <a:ext uri="{0D108BD9-81ED-4DB2-BD59-A6C34878D82A}">
                    <a16:rowId xmlns:a16="http://schemas.microsoft.com/office/drawing/2014/main" val="2879015925"/>
                  </a:ext>
                </a:extLst>
              </a:tr>
              <a:tr h="370840">
                <a:tc>
                  <a:txBody>
                    <a:bodyPr/>
                    <a:lstStyle/>
                    <a:p>
                      <a:endParaRPr lang="en-US" dirty="0"/>
                    </a:p>
                  </a:txBody>
                  <a:tcPr/>
                </a:tc>
                <a:tc>
                  <a:txBody>
                    <a:bodyPr/>
                    <a:lstStyle/>
                    <a:p>
                      <a:endParaRPr lang="en-US" dirty="0"/>
                    </a:p>
                  </a:txBody>
                  <a:tcPr/>
                </a:tc>
                <a:tc>
                  <a:txBody>
                    <a:bodyPr/>
                    <a:lstStyle/>
                    <a:p>
                      <a:pPr algn="r" rtl="1"/>
                      <a:endParaRPr lang="en-US" sz="1600" dirty="0">
                        <a:cs typeface="B Nazanin" panose="00000400000000000000" pitchFamily="2" charset="-78"/>
                      </a:endParaRPr>
                    </a:p>
                  </a:txBody>
                  <a:tcPr/>
                </a:tc>
                <a:extLst>
                  <a:ext uri="{0D108BD9-81ED-4DB2-BD59-A6C34878D82A}">
                    <a16:rowId xmlns:a16="http://schemas.microsoft.com/office/drawing/2014/main" val="826725393"/>
                  </a:ext>
                </a:extLst>
              </a:tr>
            </a:tbl>
          </a:graphicData>
        </a:graphic>
      </p:graphicFrame>
    </p:spTree>
    <p:extLst>
      <p:ext uri="{BB962C8B-B14F-4D97-AF65-F5344CB8AC3E}">
        <p14:creationId xmlns:p14="http://schemas.microsoft.com/office/powerpoint/2010/main" val="10048895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محیط کار </a:t>
            </a:r>
            <a:r>
              <a:rPr lang="en-US" dirty="0" smtClean="0">
                <a:cs typeface="B Nazanin" panose="00000400000000000000" pitchFamily="2" charset="-78"/>
              </a:rPr>
              <a:t>GitHub Desktop</a:t>
            </a:r>
            <a:endParaRPr lang="en-US" dirty="0">
              <a:cs typeface="B Nazanin" panose="00000400000000000000" pitchFamily="2" charset="-78"/>
            </a:endParaRPr>
          </a:p>
        </p:txBody>
      </p:sp>
      <p:pic>
        <p:nvPicPr>
          <p:cNvPr id="7" name="Picture 6"/>
          <p:cNvPicPr>
            <a:picLocks noChangeAspect="1"/>
          </p:cNvPicPr>
          <p:nvPr/>
        </p:nvPicPr>
        <p:blipFill>
          <a:blip r:embed="rId3"/>
          <a:stretch>
            <a:fillRect/>
          </a:stretch>
        </p:blipFill>
        <p:spPr>
          <a:xfrm>
            <a:off x="680319" y="2124861"/>
            <a:ext cx="5476641" cy="4229543"/>
          </a:xfrm>
          <a:prstGeom prst="rect">
            <a:avLst/>
          </a:prstGeom>
          <a:ln>
            <a:noFill/>
          </a:ln>
          <a:effectLst>
            <a:outerShdw blurRad="292100" dist="139700" dir="2700000" algn="tl" rotWithShape="0">
              <a:srgbClr val="333333">
                <a:alpha val="65000"/>
              </a:srgbClr>
            </a:outerShdw>
          </a:effectLst>
        </p:spPr>
      </p:pic>
      <p:pic>
        <p:nvPicPr>
          <p:cNvPr id="1026" name="Picture 2" descr="File:Github-desktop-logo-symbol.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9191" y="709136"/>
            <a:ext cx="1125030" cy="1125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4379447" y="2574876"/>
            <a:ext cx="5914735" cy="40702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608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تفاوت دستور </a:t>
            </a:r>
            <a:r>
              <a:rPr lang="en-US" dirty="0" smtClean="0">
                <a:cs typeface="B Nazanin" panose="00000400000000000000" pitchFamily="2" charset="-78"/>
              </a:rPr>
              <a:t> Git Fetch vs Git Pull</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640449"/>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Content Placeholder 4"/>
          <p:cNvPicPr>
            <a:picLocks noGrp="1" noChangeAspect="1"/>
          </p:cNvPicPr>
          <p:nvPr>
            <p:ph sz="quarter" idx="4"/>
          </p:nvPr>
        </p:nvPicPr>
        <p:blipFill>
          <a:blip r:embed="rId4"/>
          <a:stretch>
            <a:fillRect/>
          </a:stretch>
        </p:blipFill>
        <p:spPr>
          <a:xfrm>
            <a:off x="509631" y="2121916"/>
            <a:ext cx="5822067" cy="3789363"/>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7916226" y="2299097"/>
            <a:ext cx="2738250" cy="1200329"/>
          </a:xfrm>
          <a:prstGeom prst="rect">
            <a:avLst/>
          </a:prstGeom>
          <a:noFill/>
        </p:spPr>
        <p:txBody>
          <a:bodyPr wrap="none" rtlCol="0">
            <a:spAutoFit/>
          </a:bodyPr>
          <a:lstStyle/>
          <a:p>
            <a:pPr algn="ctr"/>
            <a:r>
              <a:rPr lang="en-US" dirty="0" smtClean="0"/>
              <a:t>git </a:t>
            </a:r>
            <a:r>
              <a:rPr lang="en-US" dirty="0"/>
              <a:t>pull origin </a:t>
            </a:r>
            <a:r>
              <a:rPr lang="en-US" dirty="0" smtClean="0"/>
              <a:t>master</a:t>
            </a:r>
            <a:endParaRPr lang="fa-IR" dirty="0" smtClean="0"/>
          </a:p>
          <a:p>
            <a:pPr algn="ctr"/>
            <a:r>
              <a:rPr lang="fa-IR" dirty="0" smtClean="0"/>
              <a:t>||</a:t>
            </a:r>
          </a:p>
          <a:p>
            <a:pPr algn="ctr"/>
            <a:r>
              <a:rPr lang="en-US" dirty="0"/>
              <a:t>git fetch </a:t>
            </a:r>
            <a:endParaRPr lang="fa-IR" dirty="0" smtClean="0"/>
          </a:p>
          <a:p>
            <a:pPr algn="ctr"/>
            <a:r>
              <a:rPr lang="en-US" dirty="0" smtClean="0"/>
              <a:t>git </a:t>
            </a:r>
            <a:r>
              <a:rPr lang="en-US" dirty="0"/>
              <a:t>merge origin/master</a:t>
            </a:r>
            <a:r>
              <a:rPr lang="en-US" dirty="0" smtClean="0"/>
              <a:t> </a:t>
            </a:r>
            <a:endParaRPr lang="en-US" dirty="0"/>
          </a:p>
        </p:txBody>
      </p:sp>
      <p:pic>
        <p:nvPicPr>
          <p:cNvPr id="8" name="Picture 7"/>
          <p:cNvPicPr>
            <a:picLocks noChangeAspect="1"/>
          </p:cNvPicPr>
          <p:nvPr/>
        </p:nvPicPr>
        <p:blipFill>
          <a:blip r:embed="rId5"/>
          <a:stretch>
            <a:fillRect/>
          </a:stretch>
        </p:blipFill>
        <p:spPr>
          <a:xfrm>
            <a:off x="6672072" y="3760565"/>
            <a:ext cx="5226558" cy="2285431"/>
          </a:xfrm>
          <a:prstGeom prst="rect">
            <a:avLst/>
          </a:prstGeom>
          <a:ln>
            <a:noFill/>
          </a:ln>
          <a:effectLst>
            <a:softEdge rad="112500"/>
          </a:effectLst>
        </p:spPr>
      </p:pic>
    </p:spTree>
    <p:extLst>
      <p:ext uri="{BB962C8B-B14F-4D97-AF65-F5344CB8AC3E}">
        <p14:creationId xmlns:p14="http://schemas.microsoft.com/office/powerpoint/2010/main" val="1264172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محیط کار </a:t>
            </a:r>
            <a:r>
              <a:rPr lang="en-US" dirty="0" smtClean="0">
                <a:cs typeface="B Nazanin" panose="00000400000000000000" pitchFamily="2" charset="-78"/>
              </a:rPr>
              <a:t>Git in Visual Studio</a:t>
            </a:r>
            <a:endParaRPr lang="en-US" dirty="0">
              <a:cs typeface="B Nazanin" panose="00000400000000000000" pitchFamily="2" charset="-78"/>
            </a:endParaRPr>
          </a:p>
        </p:txBody>
      </p:sp>
      <p:pic>
        <p:nvPicPr>
          <p:cNvPr id="5" name="Picture Placeholder 4"/>
          <p:cNvPicPr>
            <a:picLocks noGrp="1" noChangeAspect="1"/>
          </p:cNvPicPr>
          <p:nvPr>
            <p:ph type="pic" idx="1"/>
          </p:nvPr>
        </p:nvPicPr>
        <p:blipFill>
          <a:blip r:embed="rId3"/>
          <a:srcRect t="7954" b="7954"/>
          <a:stretch>
            <a:fillRect/>
          </a:stretch>
        </p:blipFill>
        <p:spPr>
          <a:xfrm>
            <a:off x="4051469" y="2772597"/>
            <a:ext cx="4112169" cy="27278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 Placeholder 3"/>
          <p:cNvSpPr>
            <a:spLocks noGrp="1"/>
          </p:cNvSpPr>
          <p:nvPr>
            <p:ph type="body" sz="half" idx="2"/>
          </p:nvPr>
        </p:nvSpPr>
        <p:spPr>
          <a:xfrm>
            <a:off x="351139" y="2336872"/>
            <a:ext cx="3583163" cy="3599315"/>
          </a:xfrm>
        </p:spPr>
        <p:txBody>
          <a:bodyPr/>
          <a:lstStyle/>
          <a:p>
            <a:r>
              <a:rPr lang="en-US" dirty="0" smtClean="0"/>
              <a:t>Tool &gt; Options &gt; Source Control &gt; Current Source Control Plug-in : Git</a:t>
            </a:r>
            <a:endParaRPr lang="en-US" dirty="0"/>
          </a:p>
        </p:txBody>
      </p:sp>
      <p:pic>
        <p:nvPicPr>
          <p:cNvPr id="6" name="Picture 5"/>
          <p:cNvPicPr>
            <a:picLocks noChangeAspect="1"/>
          </p:cNvPicPr>
          <p:nvPr/>
        </p:nvPicPr>
        <p:blipFill>
          <a:blip r:embed="rId4"/>
          <a:stretch>
            <a:fillRect/>
          </a:stretch>
        </p:blipFill>
        <p:spPr>
          <a:xfrm>
            <a:off x="8463685" y="2159429"/>
            <a:ext cx="3020881" cy="395419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p:cNvPicPr>
            <a:picLocks noChangeAspect="1"/>
          </p:cNvPicPr>
          <p:nvPr/>
        </p:nvPicPr>
        <p:blipFill>
          <a:blip r:embed="rId5"/>
          <a:stretch>
            <a:fillRect/>
          </a:stretch>
        </p:blipFill>
        <p:spPr>
          <a:xfrm>
            <a:off x="10808208" y="707275"/>
            <a:ext cx="1126891" cy="1126891"/>
          </a:xfrm>
          <a:prstGeom prst="rect">
            <a:avLst/>
          </a:prstGeom>
        </p:spPr>
      </p:pic>
    </p:spTree>
    <p:extLst>
      <p:ext uri="{BB962C8B-B14F-4D97-AF65-F5344CB8AC3E}">
        <p14:creationId xmlns:p14="http://schemas.microsoft.com/office/powerpoint/2010/main" val="2862820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پایان</a:t>
            </a:r>
            <a:endParaRPr lang="en-US" dirty="0">
              <a:cs typeface="B Nazanin" panose="00000400000000000000" pitchFamily="2" charset="-78"/>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15650" y="713601"/>
            <a:ext cx="982980" cy="98298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Content Placeholder 3"/>
          <p:cNvSpPr>
            <a:spLocks noGrp="1"/>
          </p:cNvSpPr>
          <p:nvPr>
            <p:ph sz="quarter" idx="4"/>
          </p:nvPr>
        </p:nvSpPr>
        <p:spPr>
          <a:xfrm>
            <a:off x="3692171" y="3322617"/>
            <a:ext cx="4700059" cy="1054312"/>
          </a:xfrm>
        </p:spPr>
        <p:txBody>
          <a:bodyPr>
            <a:normAutofit/>
          </a:bodyPr>
          <a:lstStyle/>
          <a:p>
            <a:pPr marL="0" indent="0" algn="ctr">
              <a:buNone/>
            </a:pPr>
            <a:r>
              <a:rPr lang="fa-IR" sz="4000" dirty="0" smtClean="0">
                <a:cs typeface="B Nazanin" panose="00000400000000000000" pitchFamily="2" charset="-78"/>
              </a:rPr>
              <a:t>با تشکر از حسن توجه شما</a:t>
            </a:r>
            <a:endParaRPr lang="en-US" sz="4000" dirty="0">
              <a:cs typeface="B Nazanin" panose="00000400000000000000" pitchFamily="2" charset="-78"/>
            </a:endParaRPr>
          </a:p>
        </p:txBody>
      </p:sp>
    </p:spTree>
    <p:extLst>
      <p:ext uri="{BB962C8B-B14F-4D97-AF65-F5344CB8AC3E}">
        <p14:creationId xmlns:p14="http://schemas.microsoft.com/office/powerpoint/2010/main" val="1910650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B Nazanin" panose="00000400000000000000" pitchFamily="2" charset="-78"/>
              </a:rPr>
              <a:t>Distributed version control</a:t>
            </a:r>
          </a:p>
        </p:txBody>
      </p:sp>
      <p:sp>
        <p:nvSpPr>
          <p:cNvPr id="10" name="Content Placeholder 9"/>
          <p:cNvSpPr>
            <a:spLocks noGrp="1"/>
          </p:cNvSpPr>
          <p:nvPr>
            <p:ph sz="quarter" idx="4"/>
          </p:nvPr>
        </p:nvSpPr>
        <p:spPr>
          <a:xfrm>
            <a:off x="242712" y="2093806"/>
            <a:ext cx="11331630" cy="4353772"/>
          </a:xfrm>
        </p:spPr>
        <p:txBody>
          <a:bodyPr>
            <a:normAutofit/>
          </a:bodyPr>
          <a:lstStyle/>
          <a:p>
            <a:pPr marL="0" indent="0">
              <a:lnSpc>
                <a:spcPct val="100000"/>
              </a:lnSpc>
              <a:buNone/>
            </a:pPr>
            <a:r>
              <a:rPr lang="en-US" dirty="0">
                <a:cs typeface="B Nazanin" panose="00000400000000000000" pitchFamily="2" charset="-78"/>
              </a:rPr>
              <a:t>No central server </a:t>
            </a:r>
            <a:endParaRPr lang="fa-IR" dirty="0" smtClean="0">
              <a:cs typeface="B Nazanin" panose="00000400000000000000" pitchFamily="2" charset="-78"/>
            </a:endParaRPr>
          </a:p>
          <a:p>
            <a:pPr marL="0" indent="0">
              <a:lnSpc>
                <a:spcPct val="100000"/>
              </a:lnSpc>
              <a:buNone/>
            </a:pPr>
            <a:r>
              <a:rPr lang="en-US" dirty="0" smtClean="0">
                <a:cs typeface="B Nazanin" panose="00000400000000000000" pitchFamily="2" charset="-78"/>
              </a:rPr>
              <a:t>Every </a:t>
            </a:r>
            <a:r>
              <a:rPr lang="en-US" dirty="0">
                <a:cs typeface="B Nazanin" panose="00000400000000000000" pitchFamily="2" charset="-78"/>
              </a:rPr>
              <a:t>developer is a client, the server and the </a:t>
            </a:r>
            <a:r>
              <a:rPr lang="en-US" dirty="0" smtClean="0">
                <a:cs typeface="B Nazanin" panose="00000400000000000000" pitchFamily="2" charset="-78"/>
              </a:rPr>
              <a:t>repository</a:t>
            </a:r>
            <a:endParaRPr lang="fa-IR" dirty="0" smtClean="0">
              <a:cs typeface="B Nazanin" panose="00000400000000000000" pitchFamily="2" charset="-78"/>
            </a:endParaRPr>
          </a:p>
        </p:txBody>
      </p:sp>
      <p:pic>
        <p:nvPicPr>
          <p:cNvPr id="3" name="Picture 2"/>
          <p:cNvPicPr>
            <a:picLocks noChangeAspect="1"/>
          </p:cNvPicPr>
          <p:nvPr/>
        </p:nvPicPr>
        <p:blipFill>
          <a:blip r:embed="rId3"/>
          <a:stretch>
            <a:fillRect/>
          </a:stretch>
        </p:blipFill>
        <p:spPr>
          <a:xfrm>
            <a:off x="1623439" y="3193014"/>
            <a:ext cx="2753490" cy="28307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Picture 3"/>
          <p:cNvPicPr>
            <a:picLocks noChangeAspect="1"/>
          </p:cNvPicPr>
          <p:nvPr/>
        </p:nvPicPr>
        <p:blipFill>
          <a:blip r:embed="rId4"/>
          <a:stretch>
            <a:fillRect/>
          </a:stretch>
        </p:blipFill>
        <p:spPr>
          <a:xfrm>
            <a:off x="5339582" y="3193014"/>
            <a:ext cx="3353314" cy="28458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6531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99912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خالق گیت</a:t>
            </a:r>
            <a:endParaRPr lang="en-US" dirty="0">
              <a:cs typeface="B Nazanin" panose="00000400000000000000" pitchFamily="2" charset="-78"/>
            </a:endParaRPr>
          </a:p>
        </p:txBody>
      </p:sp>
      <p:sp>
        <p:nvSpPr>
          <p:cNvPr id="10" name="Content Placeholder 9"/>
          <p:cNvSpPr>
            <a:spLocks noGrp="1"/>
          </p:cNvSpPr>
          <p:nvPr>
            <p:ph sz="quarter" idx="4"/>
          </p:nvPr>
        </p:nvSpPr>
        <p:spPr>
          <a:xfrm>
            <a:off x="3048000" y="2093806"/>
            <a:ext cx="8526341" cy="4353772"/>
          </a:xfrm>
        </p:spPr>
        <p:txBody>
          <a:bodyPr>
            <a:normAutofit fontScale="77500" lnSpcReduction="20000"/>
          </a:bodyPr>
          <a:lstStyle/>
          <a:p>
            <a:pPr marL="0" indent="0" algn="just" rtl="1">
              <a:lnSpc>
                <a:spcPct val="110000"/>
              </a:lnSpc>
              <a:buNone/>
            </a:pPr>
            <a:r>
              <a:rPr lang="fa-IR" dirty="0">
                <a:cs typeface="B Nazanin" panose="00000400000000000000" pitchFamily="2" charset="-78"/>
              </a:rPr>
              <a:t>گیت ابتدا برای </a:t>
            </a:r>
            <a:r>
              <a:rPr lang="fa-IR" dirty="0" smtClean="0">
                <a:cs typeface="B Nazanin" panose="00000400000000000000" pitchFamily="2" charset="-78"/>
              </a:rPr>
              <a:t>توسعه </a:t>
            </a:r>
            <a:r>
              <a:rPr lang="fa-IR" dirty="0">
                <a:cs typeface="B Nazanin" panose="00000400000000000000" pitchFamily="2" charset="-78"/>
              </a:rPr>
              <a:t>لینوکس توسط لینوس تروالدز به وجود آمد و اکنون پروژه‌های فراوانی از آن الهام گرفته‌اند. هر دایرکتوری کاری در گیت یک مخزن کامل با </a:t>
            </a:r>
            <a:r>
              <a:rPr lang="fa-IR" dirty="0" smtClean="0">
                <a:cs typeface="B Nazanin" panose="00000400000000000000" pitchFamily="2" charset="-78"/>
              </a:rPr>
              <a:t>تاریخچه </a:t>
            </a:r>
            <a:r>
              <a:rPr lang="fa-IR" dirty="0">
                <a:cs typeface="B Nazanin" panose="00000400000000000000" pitchFamily="2" charset="-78"/>
              </a:rPr>
              <a:t>کامل تغییرها و قابلیت بازنگری آن‌ها است و برای کار با آن نیازی به دسترسی به شبکه یا سرور مرکزی وجود ندارد</a:t>
            </a:r>
            <a:r>
              <a:rPr lang="fa-IR" dirty="0" smtClean="0">
                <a:cs typeface="B Nazanin" panose="00000400000000000000" pitchFamily="2" charset="-78"/>
              </a:rPr>
              <a:t>.</a:t>
            </a:r>
          </a:p>
          <a:p>
            <a:pPr marL="0" indent="0" algn="just" rtl="1">
              <a:lnSpc>
                <a:spcPct val="110000"/>
              </a:lnSpc>
              <a:buNone/>
            </a:pPr>
            <a:r>
              <a:rPr lang="fa-IR" dirty="0">
                <a:cs typeface="B Nazanin" panose="00000400000000000000" pitchFamily="2" charset="-78"/>
              </a:rPr>
              <a:t>تا قبل از ۲۰۰۲ برای گسترش کرنل از هیچ نرم‌افزار کنترل نسخه استفاده نمی‌شد و هر فردی که در گسترش کرنل نقش داشت به شکل خصوصی از نرم‌افزارهایی مانند </a:t>
            </a:r>
            <a:r>
              <a:rPr lang="en-US" dirty="0" smtClean="0">
                <a:cs typeface="B Nazanin" panose="00000400000000000000" pitchFamily="2" charset="-78"/>
              </a:rPr>
              <a:t> SVN/CVS </a:t>
            </a:r>
            <a:r>
              <a:rPr lang="fa-IR" dirty="0">
                <a:cs typeface="B Nazanin" panose="00000400000000000000" pitchFamily="2" charset="-78"/>
              </a:rPr>
              <a:t>استفاده می‌کرد و دلیلش آن بود که هیچ‌کدام از نرم‌افزارهای کنترل نسخه این توانایی را نداشتند که حجم تغییرهایی که در لینوکس اتفاق می‌افتاد را پشتیبانی کنند. در این سال لینوس از </a:t>
            </a:r>
            <a:r>
              <a:rPr lang="en-US" dirty="0" smtClean="0">
                <a:cs typeface="B Nazanin" panose="00000400000000000000" pitchFamily="2" charset="-78"/>
              </a:rPr>
              <a:t>BitKeeper</a:t>
            </a:r>
            <a:r>
              <a:rPr lang="fa-IR" dirty="0" smtClean="0">
                <a:cs typeface="B Nazanin" panose="00000400000000000000" pitchFamily="2" charset="-78"/>
              </a:rPr>
              <a:t> به </a:t>
            </a:r>
            <a:r>
              <a:rPr lang="fa-IR" dirty="0">
                <a:cs typeface="B Nazanin" panose="00000400000000000000" pitchFamily="2" charset="-78"/>
              </a:rPr>
              <a:t>عنوان نرم‌افزار کنترل نسخه رسمی لینوکس استفاده کرد که به گسترش دهنده‌های کرنل (هر پروژهی متن باز) اجازه می‌داد به صورت رایگان </a:t>
            </a:r>
            <a:r>
              <a:rPr lang="fa-IR" dirty="0" smtClean="0">
                <a:cs typeface="B Nazanin" panose="00000400000000000000" pitchFamily="2" charset="-78"/>
              </a:rPr>
              <a:t>از</a:t>
            </a:r>
            <a:r>
              <a:rPr lang="en-US" dirty="0" smtClean="0">
                <a:cs typeface="B Nazanin" panose="00000400000000000000" pitchFamily="2" charset="-78"/>
              </a:rPr>
              <a:t> BitKeeper </a:t>
            </a:r>
            <a:r>
              <a:rPr lang="fa-IR" dirty="0">
                <a:cs typeface="B Nazanin" panose="00000400000000000000" pitchFamily="2" charset="-78"/>
              </a:rPr>
              <a:t>استفاده کنند.</a:t>
            </a:r>
          </a:p>
          <a:p>
            <a:pPr marL="0" indent="0" algn="just" rtl="1">
              <a:lnSpc>
                <a:spcPct val="110000"/>
              </a:lnSpc>
              <a:buNone/>
            </a:pPr>
            <a:r>
              <a:rPr lang="fa-IR" dirty="0" smtClean="0">
                <a:cs typeface="B Nazanin" panose="00000400000000000000" pitchFamily="2" charset="-78"/>
              </a:rPr>
              <a:t>در </a:t>
            </a:r>
            <a:r>
              <a:rPr lang="fa-IR" dirty="0">
                <a:cs typeface="B Nazanin" panose="00000400000000000000" pitchFamily="2" charset="-78"/>
              </a:rPr>
              <a:t>سال ۲۰۰۵ </a:t>
            </a:r>
            <a:r>
              <a:rPr lang="fa-IR" dirty="0" smtClean="0">
                <a:cs typeface="B Nazanin" panose="00000400000000000000" pitchFamily="2" charset="-78"/>
              </a:rPr>
              <a:t>اجازه </a:t>
            </a:r>
            <a:r>
              <a:rPr lang="fa-IR" dirty="0">
                <a:cs typeface="B Nazanin" panose="00000400000000000000" pitchFamily="2" charset="-78"/>
              </a:rPr>
              <a:t>استفاده رایگان از </a:t>
            </a:r>
            <a:r>
              <a:rPr lang="en-US" dirty="0" smtClean="0">
                <a:cs typeface="B Nazanin" panose="00000400000000000000" pitchFamily="2" charset="-78"/>
              </a:rPr>
              <a:t>Bitkeeper</a:t>
            </a:r>
            <a:r>
              <a:rPr lang="fa-IR" dirty="0" smtClean="0">
                <a:cs typeface="B Nazanin" panose="00000400000000000000" pitchFamily="2" charset="-78"/>
              </a:rPr>
              <a:t> برای </a:t>
            </a:r>
            <a:r>
              <a:rPr lang="fa-IR" dirty="0">
                <a:cs typeface="B Nazanin" panose="00000400000000000000" pitchFamily="2" charset="-78"/>
              </a:rPr>
              <a:t>گسترش دهندگان لینوکس محدود شد (به دلیل انجام مهندسی معکوس روی </a:t>
            </a:r>
            <a:r>
              <a:rPr lang="en-US" dirty="0">
                <a:cs typeface="B Nazanin" panose="00000400000000000000" pitchFamily="2" charset="-78"/>
              </a:rPr>
              <a:t>Bitkeeper) </a:t>
            </a:r>
            <a:r>
              <a:rPr lang="fa-IR" dirty="0" smtClean="0">
                <a:cs typeface="B Nazanin" panose="00000400000000000000" pitchFamily="2" charset="-78"/>
              </a:rPr>
              <a:t> و </a:t>
            </a:r>
            <a:r>
              <a:rPr lang="fa-IR" dirty="0">
                <a:cs typeface="B Nazanin" panose="00000400000000000000" pitchFamily="2" charset="-78"/>
              </a:rPr>
              <a:t>لینوس شروع به جستجو برای یافتن جایگزینی مناسب کرد. اما نرم‌افزار مناسبی پیدا نکرد که بتواند حجم تغییر لینوکس را مدیریت کنند و این کمبود سبب شد تا توروالدز به فکر نوشتن یک نرم‌افزار کنترل نسخه بیفتد. توسعه گیت در ماه آوریل سال ۲۰۰۵ آغاز شد و تنها ۲ هفته بعد از شروع توسعه، گیت قادر بود </a:t>
            </a:r>
            <a:r>
              <a:rPr lang="fa-IR" dirty="0" smtClean="0">
                <a:cs typeface="B Nazanin" panose="00000400000000000000" pitchFamily="2" charset="-78"/>
              </a:rPr>
              <a:t>شاخه‌ها</a:t>
            </a:r>
            <a:r>
              <a:rPr lang="en-US" dirty="0" smtClean="0">
                <a:cs typeface="B Nazanin" panose="00000400000000000000" pitchFamily="2" charset="-78"/>
              </a:rPr>
              <a:t>branch </a:t>
            </a:r>
            <a:r>
              <a:rPr lang="fa-IR" dirty="0">
                <a:cs typeface="B Nazanin" panose="00000400000000000000" pitchFamily="2" charset="-78"/>
              </a:rPr>
              <a:t>را </a:t>
            </a:r>
            <a:r>
              <a:rPr lang="fa-IR" dirty="0" smtClean="0">
                <a:cs typeface="B Nazanin" panose="00000400000000000000" pitchFamily="2" charset="-78"/>
              </a:rPr>
              <a:t>ادغام</a:t>
            </a:r>
            <a:r>
              <a:rPr lang="en-US" dirty="0" smtClean="0">
                <a:cs typeface="B Nazanin" panose="00000400000000000000" pitchFamily="2" charset="-78"/>
              </a:rPr>
              <a:t>merge  </a:t>
            </a:r>
            <a:r>
              <a:rPr lang="fa-IR" dirty="0">
                <a:cs typeface="B Nazanin" panose="00000400000000000000" pitchFamily="2" charset="-78"/>
              </a:rPr>
              <a:t>کند. ۲ ماه بعد گیت به عنوان نرم‌افزار کنترل نسخه رسمی برای گسترش لینوکس مورد استفاده قرار گرفت.</a:t>
            </a:r>
            <a:endParaRPr lang="fa-IR" dirty="0" smtClean="0">
              <a:cs typeface="B Nazanin" panose="00000400000000000000" pitchFamily="2" charset="-78"/>
            </a:endParaRPr>
          </a:p>
        </p:txBody>
      </p:sp>
      <p:pic>
        <p:nvPicPr>
          <p:cNvPr id="4" name="Picture 3"/>
          <p:cNvPicPr>
            <a:picLocks noChangeAspect="1"/>
          </p:cNvPicPr>
          <p:nvPr/>
        </p:nvPicPr>
        <p:blipFill>
          <a:blip r:embed="rId3"/>
          <a:stretch>
            <a:fillRect/>
          </a:stretch>
        </p:blipFill>
        <p:spPr>
          <a:xfrm>
            <a:off x="589139" y="2231320"/>
            <a:ext cx="1812701" cy="252130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6" name="Picture 5"/>
          <p:cNvPicPr>
            <a:picLocks noChangeAspect="1"/>
          </p:cNvPicPr>
          <p:nvPr/>
        </p:nvPicPr>
        <p:blipFill>
          <a:blip r:embed="rId4"/>
          <a:stretch>
            <a:fillRect/>
          </a:stretch>
        </p:blipFill>
        <p:spPr>
          <a:xfrm>
            <a:off x="161989" y="5482378"/>
            <a:ext cx="2667000" cy="762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8052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rtl="1"/>
            <a:r>
              <a:rPr lang="fa-IR" dirty="0" smtClean="0">
                <a:cs typeface="B Nazanin" panose="00000400000000000000" pitchFamily="2" charset="-78"/>
              </a:rPr>
              <a:t>گیت چیست ؟</a:t>
            </a:r>
            <a:r>
              <a:rPr lang="fa-IR" dirty="0">
                <a:cs typeface="B Nazanin" panose="00000400000000000000" pitchFamily="2" charset="-78"/>
              </a:rPr>
              <a:t> </a:t>
            </a:r>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20000"/>
          </a:bodyPr>
          <a:lstStyle/>
          <a:p>
            <a:pPr marL="0" indent="0" algn="just" rtl="1">
              <a:lnSpc>
                <a:spcPct val="110000"/>
              </a:lnSpc>
              <a:buNone/>
            </a:pPr>
            <a:r>
              <a:rPr lang="fa-IR" dirty="0">
                <a:cs typeface="B Nazanin" panose="00000400000000000000" pitchFamily="2" charset="-78"/>
              </a:rPr>
              <a:t>یک نرم‌افزار کنترل نسخه و از مدل نرم‌افزارهای آزاد و متن‌باز برای بازنگری کد منبع توزیع شده و مدیریت منبع کد است که برای دنبال کردن تغییر فایل‌های کامپیوتری و دنبال کردن کارهای انجام شده روی آن‌ها توسط افراد مختلف است. هدف اولیه این نرم‌افزار برای استفاده در پروژه‌های نرم‌افزاری بوده‌است ولی می‌توان از آن تنها برای دنبال کردن تغییر فایل‌ها هم استفاده کرد</a:t>
            </a:r>
            <a:r>
              <a:rPr lang="fa-IR" dirty="0" smtClean="0">
                <a:cs typeface="B Nazanin" panose="00000400000000000000" pitchFamily="2" charset="-78"/>
              </a:rPr>
              <a:t>.</a:t>
            </a:r>
          </a:p>
          <a:p>
            <a:pPr marL="0" indent="0" algn="just" rtl="1">
              <a:lnSpc>
                <a:spcPct val="110000"/>
              </a:lnSpc>
              <a:buNone/>
            </a:pPr>
            <a:endParaRPr lang="fa-IR" dirty="0" smtClean="0">
              <a:cs typeface="B Nazanin" panose="00000400000000000000" pitchFamily="2" charset="-78"/>
            </a:endParaRPr>
          </a:p>
          <a:p>
            <a:pPr lvl="1" algn="just" rtl="1">
              <a:lnSpc>
                <a:spcPct val="110000"/>
              </a:lnSpc>
            </a:pPr>
            <a:r>
              <a:rPr lang="en-US" dirty="0" smtClean="0">
                <a:cs typeface="B Nazanin" panose="00000400000000000000" pitchFamily="2" charset="-78"/>
              </a:rPr>
              <a:t>Decentralized </a:t>
            </a:r>
            <a:r>
              <a:rPr lang="en-US" dirty="0">
                <a:cs typeface="B Nazanin" panose="00000400000000000000" pitchFamily="2" charset="-78"/>
              </a:rPr>
              <a:t>/ </a:t>
            </a:r>
            <a:r>
              <a:rPr lang="en-US" dirty="0" smtClean="0">
                <a:cs typeface="B Nazanin" panose="00000400000000000000" pitchFamily="2" charset="-78"/>
              </a:rPr>
              <a:t>Distributed</a:t>
            </a:r>
            <a:r>
              <a:rPr lang="fa-IR" dirty="0" smtClean="0">
                <a:cs typeface="B Nazanin" panose="00000400000000000000" pitchFamily="2" charset="-78"/>
              </a:rPr>
              <a:t> (غیرمتمرکز و توزیع یافته) : اما می تواند متمرکز نیز هم باشد.</a:t>
            </a:r>
          </a:p>
          <a:p>
            <a:pPr lvl="1" algn="just" rtl="1">
              <a:lnSpc>
                <a:spcPct val="110000"/>
              </a:lnSpc>
            </a:pPr>
            <a:r>
              <a:rPr lang="en-US" dirty="0" smtClean="0">
                <a:cs typeface="B Nazanin" panose="00000400000000000000" pitchFamily="2" charset="-78"/>
              </a:rPr>
              <a:t>Awesome scale</a:t>
            </a:r>
            <a:r>
              <a:rPr lang="fa-IR" dirty="0" smtClean="0">
                <a:cs typeface="B Nazanin" panose="00000400000000000000" pitchFamily="2" charset="-78"/>
              </a:rPr>
              <a:t> (مقایس عالی) : جهت ایجاد در هسته لینوکس را نیز دارا می باشد.</a:t>
            </a:r>
          </a:p>
          <a:p>
            <a:pPr lvl="1" algn="just" rtl="1">
              <a:lnSpc>
                <a:spcPct val="110000"/>
              </a:lnSpc>
            </a:pPr>
            <a:r>
              <a:rPr lang="en-US" dirty="0" smtClean="0">
                <a:cs typeface="B Nazanin" panose="00000400000000000000" pitchFamily="2" charset="-78"/>
              </a:rPr>
              <a:t>Local Operations</a:t>
            </a:r>
            <a:r>
              <a:rPr lang="fa-IR" dirty="0" smtClean="0">
                <a:cs typeface="B Nazanin" panose="00000400000000000000" pitchFamily="2" charset="-78"/>
              </a:rPr>
              <a:t> (عملیات داخلی) : جهت انجام عملیات داخلی به سرعت عمل می کند و حتی بصورت </a:t>
            </a:r>
            <a:r>
              <a:rPr lang="en-US" dirty="0" smtClean="0">
                <a:cs typeface="B Nazanin" panose="00000400000000000000" pitchFamily="2" charset="-78"/>
              </a:rPr>
              <a:t>offline </a:t>
            </a:r>
            <a:r>
              <a:rPr lang="fa-IR" dirty="0">
                <a:cs typeface="B Nazanin" panose="00000400000000000000" pitchFamily="2" charset="-78"/>
              </a:rPr>
              <a:t> </a:t>
            </a:r>
            <a:r>
              <a:rPr lang="fa-IR" dirty="0" smtClean="0">
                <a:cs typeface="B Nazanin" panose="00000400000000000000" pitchFamily="2" charset="-78"/>
              </a:rPr>
              <a:t>نیز عمل می کند.</a:t>
            </a:r>
          </a:p>
          <a:p>
            <a:pPr lvl="1" algn="just" rtl="1">
              <a:lnSpc>
                <a:spcPct val="110000"/>
              </a:lnSpc>
            </a:pPr>
            <a:r>
              <a:rPr lang="en-US" dirty="0" smtClean="0">
                <a:cs typeface="B Nazanin" panose="00000400000000000000" pitchFamily="2" charset="-78"/>
              </a:rPr>
              <a:t>Open Source</a:t>
            </a:r>
            <a:r>
              <a:rPr lang="fa-IR" dirty="0" smtClean="0">
                <a:cs typeface="B Nazanin" panose="00000400000000000000" pitchFamily="2" charset="-78"/>
              </a:rPr>
              <a:t> (متن باز) : بصورت رایگان ارائه می شود.</a:t>
            </a:r>
          </a:p>
          <a:p>
            <a:pPr lvl="1" algn="just" rtl="1">
              <a:lnSpc>
                <a:spcPct val="110000"/>
              </a:lnSpc>
            </a:pPr>
            <a:r>
              <a:rPr lang="en-US" dirty="0" smtClean="0">
                <a:cs typeface="B Nazanin" panose="00000400000000000000" pitchFamily="2" charset="-78"/>
              </a:rPr>
              <a:t>Community</a:t>
            </a:r>
            <a:r>
              <a:rPr lang="fa-IR" dirty="0" smtClean="0">
                <a:cs typeface="B Nazanin" panose="00000400000000000000" pitchFamily="2" charset="-78"/>
              </a:rPr>
              <a:t> (انجمن) : دارای یک انجمن بسیار بزرگ از توسعه دهندگان نرم افزارها می باشند.</a:t>
            </a:r>
          </a:p>
          <a:p>
            <a:pPr lvl="1" algn="just" rtl="1">
              <a:lnSpc>
                <a:spcPct val="110000"/>
              </a:lnSpc>
            </a:pPr>
            <a:r>
              <a:rPr lang="en-US" dirty="0">
                <a:cs typeface="B Nazanin" panose="00000400000000000000" pitchFamily="2" charset="-78"/>
              </a:rPr>
              <a:t>de-facto </a:t>
            </a:r>
            <a:r>
              <a:rPr lang="en-US" dirty="0" smtClean="0">
                <a:cs typeface="B Nazanin" panose="00000400000000000000" pitchFamily="2" charset="-78"/>
              </a:rPr>
              <a:t>standard</a:t>
            </a:r>
            <a:r>
              <a:rPr lang="fa-IR" dirty="0" smtClean="0">
                <a:cs typeface="B Nazanin" panose="00000400000000000000" pitchFamily="2" charset="-78"/>
              </a:rPr>
              <a:t> (استاندارد واقعی) : دارای استانداردهای بالا و بصورت یکپارچه می باشد</a:t>
            </a:r>
            <a:r>
              <a:rPr lang="en-US" dirty="0" smtClean="0">
                <a:cs typeface="B Nazanin" panose="00000400000000000000" pitchFamily="2" charset="-78"/>
              </a:rPr>
              <a:t>.</a:t>
            </a:r>
          </a:p>
          <a:p>
            <a:pPr algn="just" rtl="1">
              <a:lnSpc>
                <a:spcPct val="110000"/>
              </a:lnSpc>
            </a:pPr>
            <a:endParaRPr lang="en-US" dirty="0">
              <a:cs typeface="B Nazanin" panose="00000400000000000000" pitchFamily="2" charset="-78"/>
            </a:endParaRPr>
          </a:p>
          <a:p>
            <a:pPr marL="0" indent="0" algn="just" rtl="1">
              <a:lnSpc>
                <a:spcPct val="110000"/>
              </a:lnSpc>
              <a:buNone/>
            </a:pPr>
            <a:r>
              <a:rPr lang="en-US" dirty="0" smtClean="0">
                <a:cs typeface="B Nazanin" panose="00000400000000000000" pitchFamily="2" charset="-78"/>
              </a:rPr>
              <a:t>GitHub</a:t>
            </a:r>
            <a:r>
              <a:rPr lang="fa-IR" dirty="0" smtClean="0">
                <a:cs typeface="B Nazanin" panose="00000400000000000000" pitchFamily="2" charset="-78"/>
              </a:rPr>
              <a:t> چیست ؟ یک ارائه دهنده سرویس میزبانی مخزن گیت بوسیله </a:t>
            </a:r>
            <a:r>
              <a:rPr lang="en-US" dirty="0" smtClean="0">
                <a:cs typeface="B Nazanin" panose="00000400000000000000" pitchFamily="2" charset="-78"/>
              </a:rPr>
              <a:t>GitHub</a:t>
            </a:r>
            <a:r>
              <a:rPr lang="fa-IR" dirty="0" smtClean="0">
                <a:cs typeface="B Nazanin" panose="00000400000000000000" pitchFamily="2" charset="-78"/>
              </a:rPr>
              <a:t> است.</a:t>
            </a:r>
          </a:p>
        </p:txBody>
      </p:sp>
      <p:pic>
        <p:nvPicPr>
          <p:cNvPr id="3" name="Picture 2"/>
          <p:cNvPicPr>
            <a:picLocks noChangeAspect="1"/>
          </p:cNvPicPr>
          <p:nvPr/>
        </p:nvPicPr>
        <p:blipFill>
          <a:blip r:embed="rId3"/>
          <a:stretch>
            <a:fillRect/>
          </a:stretch>
        </p:blipFill>
        <p:spPr>
          <a:xfrm>
            <a:off x="242711" y="681130"/>
            <a:ext cx="1683499" cy="1012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53873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cs typeface="B Nazanin" panose="00000400000000000000" pitchFamily="2" charset="-78"/>
              </a:rPr>
              <a:t>What is git?</a:t>
            </a:r>
            <a:endParaRPr lang="en-US" dirty="0">
              <a:cs typeface="B Nazanin" panose="00000400000000000000" pitchFamily="2" charset="-78"/>
            </a:endParaRPr>
          </a:p>
        </p:txBody>
      </p:sp>
      <p:sp>
        <p:nvSpPr>
          <p:cNvPr id="10" name="Content Placeholder 9"/>
          <p:cNvSpPr>
            <a:spLocks noGrp="1"/>
          </p:cNvSpPr>
          <p:nvPr>
            <p:ph sz="quarter" idx="4"/>
          </p:nvPr>
        </p:nvSpPr>
        <p:spPr>
          <a:xfrm>
            <a:off x="242712" y="2093806"/>
            <a:ext cx="11331630" cy="4353772"/>
          </a:xfrm>
        </p:spPr>
        <p:txBody>
          <a:bodyPr>
            <a:normAutofit fontScale="92500" lnSpcReduction="10000"/>
          </a:bodyPr>
          <a:lstStyle/>
          <a:p>
            <a:pPr marL="0" indent="0" algn="just">
              <a:lnSpc>
                <a:spcPct val="150000"/>
              </a:lnSpc>
              <a:buNone/>
            </a:pPr>
            <a:r>
              <a:rPr lang="en-US" dirty="0">
                <a:cs typeface="B Nazanin" panose="00000400000000000000" pitchFamily="2" charset="-78"/>
              </a:rPr>
              <a:t>• created by Linus Torvalds, April 2005</a:t>
            </a:r>
          </a:p>
          <a:p>
            <a:pPr marL="0" indent="0" algn="just">
              <a:lnSpc>
                <a:spcPct val="150000"/>
              </a:lnSpc>
              <a:buNone/>
            </a:pPr>
            <a:r>
              <a:rPr lang="en-US" dirty="0">
                <a:cs typeface="B Nazanin" panose="00000400000000000000" pitchFamily="2" charset="-78"/>
              </a:rPr>
              <a:t>• replacement for BitKeeper to manage Linux kernel changes</a:t>
            </a:r>
          </a:p>
          <a:p>
            <a:pPr marL="0" indent="0" algn="just">
              <a:lnSpc>
                <a:spcPct val="150000"/>
              </a:lnSpc>
              <a:buNone/>
            </a:pPr>
            <a:r>
              <a:rPr lang="en-US" dirty="0">
                <a:cs typeface="B Nazanin" panose="00000400000000000000" pitchFamily="2" charset="-78"/>
              </a:rPr>
              <a:t>• a command line version control program</a:t>
            </a:r>
          </a:p>
          <a:p>
            <a:pPr marL="0" indent="0" algn="just">
              <a:lnSpc>
                <a:spcPct val="150000"/>
              </a:lnSpc>
              <a:buNone/>
            </a:pPr>
            <a:r>
              <a:rPr lang="en-US" dirty="0">
                <a:cs typeface="B Nazanin" panose="00000400000000000000" pitchFamily="2" charset="-78"/>
              </a:rPr>
              <a:t>• uses checksums to ensure data integrity </a:t>
            </a:r>
          </a:p>
          <a:p>
            <a:pPr marL="0" indent="0" algn="just">
              <a:lnSpc>
                <a:spcPct val="150000"/>
              </a:lnSpc>
              <a:buNone/>
            </a:pPr>
            <a:r>
              <a:rPr lang="en-US" dirty="0">
                <a:cs typeface="B Nazanin" panose="00000400000000000000" pitchFamily="2" charset="-78"/>
              </a:rPr>
              <a:t>• distributed version control (like BitKeeper)</a:t>
            </a:r>
          </a:p>
          <a:p>
            <a:pPr marL="0" indent="0" algn="just">
              <a:lnSpc>
                <a:spcPct val="150000"/>
              </a:lnSpc>
              <a:buNone/>
            </a:pPr>
            <a:r>
              <a:rPr lang="en-US" dirty="0">
                <a:cs typeface="B Nazanin" panose="00000400000000000000" pitchFamily="2" charset="-78"/>
              </a:rPr>
              <a:t>• cross-platform (including Windows!)</a:t>
            </a:r>
          </a:p>
          <a:p>
            <a:pPr marL="0" indent="0" algn="just">
              <a:lnSpc>
                <a:spcPct val="150000"/>
              </a:lnSpc>
              <a:buNone/>
            </a:pPr>
            <a:r>
              <a:rPr lang="en-US" dirty="0">
                <a:cs typeface="B Nazanin" panose="00000400000000000000" pitchFamily="2" charset="-78"/>
              </a:rPr>
              <a:t>• open source, free</a:t>
            </a:r>
            <a:endParaRPr lang="fa-IR" dirty="0" smtClean="0">
              <a:cs typeface="B Nazanin" panose="00000400000000000000" pitchFamily="2" charset="-78"/>
            </a:endParaRPr>
          </a:p>
        </p:txBody>
      </p:sp>
    </p:spTree>
    <p:extLst>
      <p:ext uri="{BB962C8B-B14F-4D97-AF65-F5344CB8AC3E}">
        <p14:creationId xmlns:p14="http://schemas.microsoft.com/office/powerpoint/2010/main" val="3035796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3141</TotalTime>
  <Words>3628</Words>
  <Application>Microsoft Office PowerPoint</Application>
  <PresentationFormat>Widescreen</PresentationFormat>
  <Paragraphs>630</Paragraphs>
  <Slides>49</Slides>
  <Notes>49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Arial</vt:lpstr>
      <vt:lpstr>B Nazanin</vt:lpstr>
      <vt:lpstr>Calibri</vt:lpstr>
      <vt:lpstr>inherit</vt:lpstr>
      <vt:lpstr>Tahoma</vt:lpstr>
      <vt:lpstr>Trebuchet MS</vt:lpstr>
      <vt:lpstr>Wingdings</vt:lpstr>
      <vt:lpstr>Berlin</vt:lpstr>
      <vt:lpstr>Git , GitHub and GitLab</vt:lpstr>
      <vt:lpstr>What is a ‘version control system?’</vt:lpstr>
      <vt:lpstr>Some history of source control…</vt:lpstr>
      <vt:lpstr>Some history of source control…</vt:lpstr>
      <vt:lpstr>Distributed version control</vt:lpstr>
      <vt:lpstr>گیت چیست ؟ (What is git?)</vt:lpstr>
      <vt:lpstr>خالق گیت</vt:lpstr>
      <vt:lpstr>گیت چیست ؟ (What is git?)</vt:lpstr>
      <vt:lpstr>What is git?</vt:lpstr>
      <vt:lpstr>Popularity</vt:lpstr>
      <vt:lpstr>Most popular languages used with Git</vt:lpstr>
      <vt:lpstr>مخزن چیست ؟ (What is repository?)</vt:lpstr>
      <vt:lpstr>مقایسه Git vs. TFS</vt:lpstr>
      <vt:lpstr>مزایای Git به نسبت TFS</vt:lpstr>
      <vt:lpstr>چرخه عملیاتی گیت - Git Lifecycle </vt:lpstr>
      <vt:lpstr>چرخه عملیاتی  فایل در گیت - File Lifecycle </vt:lpstr>
      <vt:lpstr>انواع حالت های متفاوت در گیت – Local Git States</vt:lpstr>
      <vt:lpstr>انواع حالت ها در گیت – Git States With Remote</vt:lpstr>
      <vt:lpstr>چرخه حیات در گیت Life Cycle -</vt:lpstr>
      <vt:lpstr>چرخه عملیاتی حذف فایل در گیت - File Lifecycle </vt:lpstr>
      <vt:lpstr>Git-SCM.COM</vt:lpstr>
      <vt:lpstr>Github.COM</vt:lpstr>
      <vt:lpstr>Github.COM</vt:lpstr>
      <vt:lpstr>Github.COM</vt:lpstr>
      <vt:lpstr>Github.COM</vt:lpstr>
      <vt:lpstr>Github.COM</vt:lpstr>
      <vt:lpstr>مرحله اول : تنظیم Git بروی سرور</vt:lpstr>
      <vt:lpstr>مرحله اول : تنظیم Git بروی سرور</vt:lpstr>
      <vt:lpstr>مرحله دوم : ایجاد Clone از Git Server</vt:lpstr>
      <vt:lpstr>دستورات اولیه Git</vt:lpstr>
      <vt:lpstr>دستورات اولیه Git</vt:lpstr>
      <vt:lpstr>دستورات اولیه Git</vt:lpstr>
      <vt:lpstr>دستورات ثبت تغییرات در مخزن Git</vt:lpstr>
      <vt:lpstr>شاخه - Branch</vt:lpstr>
      <vt:lpstr>شاخه - Branch</vt:lpstr>
      <vt:lpstr>دستورات ایجاد شاخه جدید در Git</vt:lpstr>
      <vt:lpstr>دستورات ارتباط با ریموت در Git</vt:lpstr>
      <vt:lpstr>تفاوت بین git init  با git init --bare</vt:lpstr>
      <vt:lpstr>دستورات مربوط به تنظیمات Git</vt:lpstr>
      <vt:lpstr>تگ در Git</vt:lpstr>
      <vt:lpstr>دستورات صدور تگ در Git</vt:lpstr>
      <vt:lpstr>دستورات رمزنگاری کامیت ها در Git</vt:lpstr>
      <vt:lpstr>دستورات رمزنگاری کامیت ها در Git</vt:lpstr>
      <vt:lpstr>دستور  Blame &amp; Bisect &amp; Fork در Git</vt:lpstr>
      <vt:lpstr>دستور  Blame &amp; Bisect &amp; Fork در Git</vt:lpstr>
      <vt:lpstr>محیط کار GitHub Desktop</vt:lpstr>
      <vt:lpstr>تفاوت دستور  Git Fetch vs Git Pull</vt:lpstr>
      <vt:lpstr>محیط کار Git in Visual Studio</vt:lpstr>
      <vt:lpstr>پایان</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name</dc:title>
  <dc:creator>Akhavan Saleh, Mohammad</dc:creator>
  <cp:lastModifiedBy>Akhavan Saleh, Mohammad</cp:lastModifiedBy>
  <cp:revision>327</cp:revision>
  <dcterms:created xsi:type="dcterms:W3CDTF">2014-04-17T23:07:25Z</dcterms:created>
  <dcterms:modified xsi:type="dcterms:W3CDTF">2021-04-27T05:59:54Z</dcterms:modified>
</cp:coreProperties>
</file>